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63" r:id="rId2"/>
    <p:sldId id="257" r:id="rId3"/>
    <p:sldId id="313" r:id="rId4"/>
    <p:sldId id="278" r:id="rId5"/>
    <p:sldId id="314" r:id="rId6"/>
    <p:sldId id="262" r:id="rId7"/>
    <p:sldId id="315" r:id="rId8"/>
    <p:sldId id="258" r:id="rId9"/>
    <p:sldId id="256" r:id="rId10"/>
    <p:sldId id="316" r:id="rId11"/>
    <p:sldId id="279" r:id="rId12"/>
    <p:sldId id="259" r:id="rId13"/>
    <p:sldId id="282" r:id="rId14"/>
    <p:sldId id="317" r:id="rId15"/>
    <p:sldId id="318" r:id="rId16"/>
    <p:sldId id="266" r:id="rId17"/>
    <p:sldId id="261" r:id="rId18"/>
    <p:sldId id="281" r:id="rId19"/>
    <p:sldId id="277" r:id="rId20"/>
    <p:sldId id="267" r:id="rId21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F60A75"/>
    <a:srgbClr val="B21A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3" autoAdjust="0"/>
    <p:restoredTop sz="94660"/>
  </p:normalViewPr>
  <p:slideViewPr>
    <p:cSldViewPr snapToGrid="0">
      <p:cViewPr varScale="1">
        <p:scale>
          <a:sx n="86" d="100"/>
          <a:sy n="86" d="100"/>
        </p:scale>
        <p:origin x="69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015A92-909B-455B-91DE-F11EA4A29AA4}" type="datetimeFigureOut">
              <a:rPr lang="es-MX" smtClean="0"/>
              <a:t>09/05/2022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AB7FD8-19A8-4360-AB39-2C438972C1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04378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957983-946F-4E98-9E45-FD7467022A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553468C-EA5D-4762-BA18-BBC42BAC7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E620A99-1CD6-4EA1-B2F1-0A8341928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09/05/2022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BF0E1F1-FB3A-48F2-A51B-D196087D7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DAE36A6-C455-43E7-B7AD-69EA955D4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22107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4211E9-4677-44D3-92F7-0FC793B8C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895D4CD-F7EF-4A7C-B1E0-CE1DF19A9E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1EDD88-57FB-4722-85BA-C2B973EAD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09/05/2022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272BBF5-50A3-4730-9CA2-264755E9E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76D90F1-F7D7-43D5-95B0-25642ED04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72819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4A59C7-B7D8-45B5-A844-2B7CD9438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3BE109A-2721-4A23-80DD-425F6206FB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EE04050-F3FE-4B70-B870-28D8E6BC3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09/05/2022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C3DFC9-267F-42E8-88DE-CF560C972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76882C8-DC78-437B-8F37-E9C22F8BD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93101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0A8115-68AC-436B-A1E6-90A9BB95F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2546B5B-FA74-46F9-A1FF-88ED6F73CE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6604CF3-E6F5-4449-8120-251339FB4B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A3ECAFC-BF1A-4CB4-9CF7-E564C0F58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09/05/2022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3CE2C13-F00F-4BCD-B2DF-586526F56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31EF0D3-AD67-41C8-A3C0-CA948C0FE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27184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0C0CFD-07FC-4730-A90D-466A5ECFB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DF4AD00-99BF-4E1F-96D2-BED895163E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591CC75-F1E8-4337-94B5-B62DEDD689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89FDCD7-0921-47A9-B12B-53F8554199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1AF977D-79F6-4D28-9B1B-ECC623DB38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D432F2C-94BB-4C98-A75E-72A8262F3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09/05/2022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78FFB61-2C2C-417F-A254-858BA9903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8BA6AFE-0ABA-4EFC-B107-43E6B0468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09663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DC2228-C2F9-44D3-A746-BDFA3E70C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45DFC25-6560-4622-B6C2-BA5C9D3DB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09/05/2022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1AE574E-26AF-4ABD-B08D-384038AAE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D0ED51B-9306-4BDE-9590-70E23916D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69557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74A6F69-3504-430E-9D5F-2587AC3A1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09/05/2022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6F0BF1F-0D4D-41B4-92B2-476688F7C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8FBA5E8-A551-4F16-9FBC-3094C01DA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34353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3A73B5-1F8B-4751-85EE-8BA7D5B88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FEBB905-435A-47A1-A7FE-890C2675C8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C67376B-6E42-481F-989C-F6D95BDC1A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7908B7E-5DBD-46D2-99AC-22A65CB72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09/05/2022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B5775AF-5BB2-4376-A0CE-C38B2B4F0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B244D21-D7B9-449F-A3BA-9FCA629BC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38864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CD6192-8BE5-46BD-BA8D-2DBD97E79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4FA23F6-6CBF-4A46-8F34-525C0A8599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F6A55B1-5805-453B-A96A-79FA2CD214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C8B7D83-6739-459C-B9C3-7DCAACD7E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09/05/2022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17A6FB4-5CFF-4F33-B52D-BFC3785F7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AC920F8-46E8-480B-8162-0F646CAF6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94523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99F9C0-9E96-4942-9A0F-09C2ECE5E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C3A8D84-9F99-4A45-A945-934CAB80A3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06AEC78-62D2-4242-8B9E-9334B5F81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09/05/2022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586603D-2949-44F3-8AE9-DBE61F577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6F177BF-30C8-4C47-B3BA-7CD00D53C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849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05E2BA9-53C9-4FBB-A804-D8EEA7E2D0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0B17471-5129-42B3-A65E-D377C785DD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D76DAB8-B58D-4E1A-A809-3C5E783F5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09/05/2022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8CE63F-19A9-43CD-9BFC-29CA26D2F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D74EBF5-6156-4946-AAA7-51CF48666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8496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8A0376D-88BC-47B5-AB5C-83B5C422C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5F11398-DBF5-4E09-9B2D-29BD00D9F4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7501435-573E-4A0D-80AE-B2074CA8A2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748A00-546B-49D7-BC38-C267F47B8E28}" type="datetimeFigureOut">
              <a:rPr lang="es-MX" smtClean="0"/>
              <a:t>09/05/2022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9A924B2-DAA9-4E17-8245-D20D5A40D8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B1D20B6-4321-4322-AA25-D1F530F087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72820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z6DoPp-LkTA?feature=oembed" TargetMode="Externa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microsoft.com/office/2007/relationships/hdphoto" Target="../media/hdphoto3.wdp"/><Relationship Id="rId4" Type="http://schemas.openxmlformats.org/officeDocument/2006/relationships/image" Target="../media/image9.png"/><Relationship Id="rId9" Type="http://schemas.microsoft.com/office/2007/relationships/hdphoto" Target="../media/hdphoto5.wdp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WUol0rMWxAc?feature=oembed" TargetMode="External"/><Relationship Id="rId5" Type="http://schemas.openxmlformats.org/officeDocument/2006/relationships/image" Target="../media/image14.jpe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ehJUGaBQJlM?feature=oembed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6.wdp"/><Relationship Id="rId7" Type="http://schemas.microsoft.com/office/2007/relationships/hdphoto" Target="../media/hdphoto4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microsoft.com/office/2007/relationships/hdphoto" Target="../media/hdphoto3.wdp"/><Relationship Id="rId4" Type="http://schemas.openxmlformats.org/officeDocument/2006/relationships/image" Target="../media/image9.png"/><Relationship Id="rId9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CQx5X8PDd5o?feature=oembed" TargetMode="Externa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R93ce4FZGbc?feature=oembed" TargetMode="External"/><Relationship Id="rId5" Type="http://schemas.openxmlformats.org/officeDocument/2006/relationships/image" Target="../media/image20.jpe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UQW1C8j0FZo?feature=oembed" TargetMode="External"/><Relationship Id="rId5" Type="http://schemas.openxmlformats.org/officeDocument/2006/relationships/image" Target="../media/image22.jpeg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25BB9A0-3D95-4D14-B926-F623199427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335" y="918159"/>
            <a:ext cx="8355330" cy="3617616"/>
          </a:xfrm>
          <a:prstGeom prst="rect">
            <a:avLst/>
          </a:prstGeom>
        </p:spPr>
      </p:pic>
      <p:grpSp>
        <p:nvGrpSpPr>
          <p:cNvPr id="10" name="Grupo 9">
            <a:extLst>
              <a:ext uri="{FF2B5EF4-FFF2-40B4-BE49-F238E27FC236}">
                <a16:creationId xmlns:a16="http://schemas.microsoft.com/office/drawing/2014/main" id="{D40DC002-9B00-49DF-B5C6-B3E6DDC9898B}"/>
              </a:ext>
            </a:extLst>
          </p:cNvPr>
          <p:cNvGrpSpPr/>
          <p:nvPr/>
        </p:nvGrpSpPr>
        <p:grpSpPr>
          <a:xfrm>
            <a:off x="3113686" y="4445062"/>
            <a:ext cx="5371612" cy="1350484"/>
            <a:chOff x="1739591" y="4495762"/>
            <a:chExt cx="5371612" cy="1350484"/>
          </a:xfrm>
        </p:grpSpPr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E0EF3472-4516-40E3-AC93-F1F4C91461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7886"/>
            <a:stretch/>
          </p:blipFill>
          <p:spPr>
            <a:xfrm>
              <a:off x="1739591" y="4495762"/>
              <a:ext cx="5371612" cy="1350484"/>
            </a:xfrm>
            <a:prstGeom prst="rect">
              <a:avLst/>
            </a:prstGeom>
          </p:spPr>
        </p:pic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9747C7D8-272D-44DE-9CDB-15AD1D6E528B}"/>
                </a:ext>
              </a:extLst>
            </p:cNvPr>
            <p:cNvSpPr/>
            <p:nvPr/>
          </p:nvSpPr>
          <p:spPr>
            <a:xfrm>
              <a:off x="5089908" y="4775737"/>
              <a:ext cx="755335" cy="76944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4400" b="1" cap="none" spc="0" dirty="0">
                  <a:ln/>
                  <a:solidFill>
                    <a:srgbClr val="F60A75"/>
                  </a:solidFill>
                  <a:effectLst/>
                </a:rPr>
                <a:t>32</a:t>
              </a:r>
            </a:p>
          </p:txBody>
        </p:sp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B938C58A-0E3C-4784-828C-00E67F77EC7D}"/>
                </a:ext>
              </a:extLst>
            </p:cNvPr>
            <p:cNvSpPr/>
            <p:nvPr/>
          </p:nvSpPr>
          <p:spPr>
            <a:xfrm>
              <a:off x="2719482" y="4775737"/>
              <a:ext cx="1705915" cy="58477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3200" b="1" dirty="0">
                  <a:ln/>
                  <a:solidFill>
                    <a:schemeClr val="tx2">
                      <a:lumMod val="50000"/>
                    </a:schemeClr>
                  </a:solidFill>
                </a:rPr>
                <a:t>SEMANA</a:t>
              </a:r>
              <a:endParaRPr lang="es-ES" sz="3200" b="1" cap="none" spc="0" dirty="0">
                <a:ln/>
                <a:solidFill>
                  <a:schemeClr val="tx2">
                    <a:lumMod val="50000"/>
                  </a:schemeClr>
                </a:solidFill>
                <a:effectLst/>
              </a:endParaRPr>
            </a:p>
          </p:txBody>
        </p:sp>
      </p:grpSp>
      <p:pic>
        <p:nvPicPr>
          <p:cNvPr id="15" name="Imagen 14">
            <a:extLst>
              <a:ext uri="{FF2B5EF4-FFF2-40B4-BE49-F238E27FC236}">
                <a16:creationId xmlns:a16="http://schemas.microsoft.com/office/drawing/2014/main" id="{F5F867D0-7AF0-437A-A9B3-A94D9B520A0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167" b="49907" l="18698" r="85104">
                        <a14:foregroundMark x1="19479" y1="40370" x2="79010" y2="41389"/>
                        <a14:foregroundMark x1="27187" y1="33889" x2="29063" y2="35278"/>
                        <a14:foregroundMark x1="60365" y1="34444" x2="61927" y2="34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229" t="30093" r="14583" b="50000"/>
          <a:stretch/>
        </p:blipFill>
        <p:spPr>
          <a:xfrm>
            <a:off x="3418329" y="2379677"/>
            <a:ext cx="5623560" cy="937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06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DF97A48-5AE2-4ADE-8158-C2054DE481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2374" y="4643373"/>
            <a:ext cx="2270760" cy="2270760"/>
          </a:xfrm>
          <a:prstGeom prst="rect">
            <a:avLst/>
          </a:prstGeom>
        </p:spPr>
      </p:pic>
      <p:grpSp>
        <p:nvGrpSpPr>
          <p:cNvPr id="14" name="Grupo 13">
            <a:extLst>
              <a:ext uri="{FF2B5EF4-FFF2-40B4-BE49-F238E27FC236}">
                <a16:creationId xmlns:a16="http://schemas.microsoft.com/office/drawing/2014/main" id="{036C0FFF-0370-4C9E-94F8-A990D2D0AE74}"/>
              </a:ext>
            </a:extLst>
          </p:cNvPr>
          <p:cNvGrpSpPr/>
          <p:nvPr/>
        </p:nvGrpSpPr>
        <p:grpSpPr>
          <a:xfrm>
            <a:off x="2039463" y="0"/>
            <a:ext cx="3017503" cy="1069123"/>
            <a:chOff x="487389" y="2292375"/>
            <a:chExt cx="4020592" cy="1424525"/>
          </a:xfrm>
        </p:grpSpPr>
        <p:grpSp>
          <p:nvGrpSpPr>
            <p:cNvPr id="13" name="Grupo 12">
              <a:extLst>
                <a:ext uri="{FF2B5EF4-FFF2-40B4-BE49-F238E27FC236}">
                  <a16:creationId xmlns:a16="http://schemas.microsoft.com/office/drawing/2014/main" id="{E06F201A-EFB9-4647-8BDB-E1D56D15671C}"/>
                </a:ext>
              </a:extLst>
            </p:cNvPr>
            <p:cNvGrpSpPr/>
            <p:nvPr/>
          </p:nvGrpSpPr>
          <p:grpSpPr>
            <a:xfrm>
              <a:off x="487389" y="2413025"/>
              <a:ext cx="3922915" cy="1303875"/>
              <a:chOff x="487389" y="2413025"/>
              <a:chExt cx="3922915" cy="1303875"/>
            </a:xfrm>
          </p:grpSpPr>
          <p:pic>
            <p:nvPicPr>
              <p:cNvPr id="11" name="Imagen 10">
                <a:extLst>
                  <a:ext uri="{FF2B5EF4-FFF2-40B4-BE49-F238E27FC236}">
                    <a16:creationId xmlns:a16="http://schemas.microsoft.com/office/drawing/2014/main" id="{C05CD421-5A24-48F6-8BF8-D4967137A73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0000" b="24386"/>
              <a:stretch/>
            </p:blipFill>
            <p:spPr>
              <a:xfrm>
                <a:off x="487389" y="2413025"/>
                <a:ext cx="3922915" cy="1303875"/>
              </a:xfrm>
              <a:prstGeom prst="rect">
                <a:avLst/>
              </a:prstGeom>
            </p:spPr>
          </p:pic>
          <p:sp>
            <p:nvSpPr>
              <p:cNvPr id="12" name="Elipse 11">
                <a:extLst>
                  <a:ext uri="{FF2B5EF4-FFF2-40B4-BE49-F238E27FC236}">
                    <a16:creationId xmlns:a16="http://schemas.microsoft.com/office/drawing/2014/main" id="{4BC3E8F2-67E2-4C2C-8D42-1D7A3CBF4F5C}"/>
                  </a:ext>
                </a:extLst>
              </p:cNvPr>
              <p:cNvSpPr/>
              <p:nvPr/>
            </p:nvSpPr>
            <p:spPr>
              <a:xfrm>
                <a:off x="963116" y="2588143"/>
                <a:ext cx="961937" cy="888985"/>
              </a:xfrm>
              <a:prstGeom prst="ellipse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MX" sz="6600" dirty="0">
                    <a:ln w="0"/>
                    <a:solidFill>
                      <a:schemeClr val="bg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1</a:t>
                </a:r>
              </a:p>
            </p:txBody>
          </p:sp>
        </p:grp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815A37AC-6057-4348-9C6F-61C0E1202177}"/>
                </a:ext>
              </a:extLst>
            </p:cNvPr>
            <p:cNvSpPr/>
            <p:nvPr/>
          </p:nvSpPr>
          <p:spPr>
            <a:xfrm>
              <a:off x="2051377" y="2292375"/>
              <a:ext cx="2456604" cy="1230267"/>
            </a:xfrm>
            <a:prstGeom prst="rect">
              <a:avLst/>
            </a:prstGeom>
            <a:noFill/>
            <a:scene3d>
              <a:camera prst="perspectiveLeft"/>
              <a:lightRig rig="threePt" dir="t"/>
            </a:scene3d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4400" b="1" cap="none" spc="0" dirty="0">
                  <a:ln>
                    <a:solidFill>
                      <a:schemeClr val="bg1"/>
                    </a:solidFill>
                  </a:ln>
                  <a:solidFill>
                    <a:schemeClr val="accent4"/>
                  </a:solidFill>
                  <a:effectLst/>
                </a:rPr>
                <a:t>LUNES</a:t>
              </a:r>
              <a:r>
                <a:rPr lang="es-ES" sz="5400" b="1" cap="none" spc="0" dirty="0">
                  <a:ln/>
                  <a:solidFill>
                    <a:schemeClr val="accent4"/>
                  </a:solidFill>
                  <a:effectLst/>
                </a:rPr>
                <a:t> </a:t>
              </a:r>
            </a:p>
          </p:txBody>
        </p:sp>
      </p:grpSp>
      <p:sp>
        <p:nvSpPr>
          <p:cNvPr id="10" name="CuadroTexto 9">
            <a:extLst>
              <a:ext uri="{FF2B5EF4-FFF2-40B4-BE49-F238E27FC236}">
                <a16:creationId xmlns:a16="http://schemas.microsoft.com/office/drawing/2014/main" id="{FB2416CC-C43D-7FBE-92CB-4C8A4CF828D1}"/>
              </a:ext>
            </a:extLst>
          </p:cNvPr>
          <p:cNvSpPr txBox="1"/>
          <p:nvPr/>
        </p:nvSpPr>
        <p:spPr>
          <a:xfrm>
            <a:off x="2948354" y="5409421"/>
            <a:ext cx="62952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https://www.youtube.com/watch?v=z6DoPp-LkTA</a:t>
            </a:r>
          </a:p>
        </p:txBody>
      </p:sp>
      <p:pic>
        <p:nvPicPr>
          <p:cNvPr id="3" name="Elementos multimedia en línea 2" title="COREOKIDS - el baile del cuerpo -DIVERPLAY- Yo tengo un cuerpo y lo voy a mover">
            <a:hlinkClick r:id="" action="ppaction://media"/>
            <a:extLst>
              <a:ext uri="{FF2B5EF4-FFF2-40B4-BE49-F238E27FC236}">
                <a16:creationId xmlns:a16="http://schemas.microsoft.com/office/drawing/2014/main" id="{15E64770-27E0-459F-F5CE-FBC59FA6374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396502" y="1159672"/>
            <a:ext cx="7203180" cy="4069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482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5F3827F-DAC4-4CA7-9A06-72758E613D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378" y="743125"/>
            <a:ext cx="10972800" cy="989856"/>
          </a:xfrm>
        </p:spPr>
        <p:txBody>
          <a:bodyPr>
            <a:normAutofit/>
          </a:bodyPr>
          <a:lstStyle/>
          <a:p>
            <a:r>
              <a:rPr lang="es-MX" sz="2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ocho 1 peso, seis de 2 pesos y tres de 5 pesos) </a:t>
            </a:r>
            <a:endParaRPr lang="es-MX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6" name="Grupo 15">
            <a:extLst>
              <a:ext uri="{FF2B5EF4-FFF2-40B4-BE49-F238E27FC236}">
                <a16:creationId xmlns:a16="http://schemas.microsoft.com/office/drawing/2014/main" id="{41CF2F17-D469-4B23-B6F2-FFFFE992BBB1}"/>
              </a:ext>
            </a:extLst>
          </p:cNvPr>
          <p:cNvGrpSpPr/>
          <p:nvPr/>
        </p:nvGrpSpPr>
        <p:grpSpPr>
          <a:xfrm>
            <a:off x="744378" y="296442"/>
            <a:ext cx="9988208" cy="5733315"/>
            <a:chOff x="566214" y="565170"/>
            <a:chExt cx="9988208" cy="5733315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2C5D5B9A-22F1-426D-B7BA-4A3B452201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667" r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368736" y="5112799"/>
              <a:ext cx="1185686" cy="1185686"/>
            </a:xfrm>
            <a:prstGeom prst="rect">
              <a:avLst/>
            </a:prstGeom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6BD1D8E4-970C-4024-B37C-07F3E64EAE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667" r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304535" y="1822777"/>
              <a:ext cx="1185686" cy="1185686"/>
            </a:xfrm>
            <a:prstGeom prst="rect">
              <a:avLst/>
            </a:prstGeom>
          </p:spPr>
        </p:pic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925357E1-CE6B-44D0-978C-1C92ECC67C4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667" r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961677" y="1656316"/>
              <a:ext cx="1185686" cy="1185686"/>
            </a:xfrm>
            <a:prstGeom prst="rect">
              <a:avLst/>
            </a:prstGeom>
          </p:spPr>
        </p:pic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4D893C21-8BF9-4F5F-9C2C-A6D0B4FC94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667" r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368834" y="565170"/>
              <a:ext cx="1185686" cy="1185686"/>
            </a:xfrm>
            <a:prstGeom prst="rect">
              <a:avLst/>
            </a:prstGeom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ACE993F8-15AA-4561-A0D5-A03A9B6048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667" r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66214" y="1680390"/>
              <a:ext cx="1185686" cy="1185686"/>
            </a:xfrm>
            <a:prstGeom prst="rect">
              <a:avLst/>
            </a:prstGeom>
          </p:spPr>
        </p:pic>
      </p:grpSp>
      <p:grpSp>
        <p:nvGrpSpPr>
          <p:cNvPr id="22" name="Grupo 21">
            <a:extLst>
              <a:ext uri="{FF2B5EF4-FFF2-40B4-BE49-F238E27FC236}">
                <a16:creationId xmlns:a16="http://schemas.microsoft.com/office/drawing/2014/main" id="{2D90AF5C-392B-4B55-AC1A-81F140E815D7}"/>
              </a:ext>
            </a:extLst>
          </p:cNvPr>
          <p:cNvGrpSpPr/>
          <p:nvPr/>
        </p:nvGrpSpPr>
        <p:grpSpPr>
          <a:xfrm>
            <a:off x="2372441" y="743125"/>
            <a:ext cx="9769331" cy="5424921"/>
            <a:chOff x="2422669" y="937972"/>
            <a:chExt cx="9769331" cy="5424921"/>
          </a:xfrm>
        </p:grpSpPr>
        <p:pic>
          <p:nvPicPr>
            <p:cNvPr id="1028" name="Picture 4" descr="Moneda: 2 Pesos (México) (1993~Actualidad - Estados Unidos Mexicanos -  Circulación) WCC:km604">
              <a:extLst>
                <a:ext uri="{FF2B5EF4-FFF2-40B4-BE49-F238E27FC236}">
                  <a16:creationId xmlns:a16="http://schemas.microsoft.com/office/drawing/2014/main" id="{CBF49D75-A041-4B1D-A807-BA6BE20B35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5577" y="3222230"/>
              <a:ext cx="1728191" cy="17281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4" descr="Moneda: 2 Pesos (México) (1993~Actualidad - Estados Unidos Mexicanos -  Circulación) WCC:km604">
              <a:extLst>
                <a:ext uri="{FF2B5EF4-FFF2-40B4-BE49-F238E27FC236}">
                  <a16:creationId xmlns:a16="http://schemas.microsoft.com/office/drawing/2014/main" id="{7C31F2AC-CDDF-4240-9C70-3D1DCE3144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2669" y="4386683"/>
              <a:ext cx="1728191" cy="17281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4" descr="Moneda: 2 Pesos (México) (1993~Actualidad - Estados Unidos Mexicanos -  Circulación) WCC:km604">
              <a:extLst>
                <a:ext uri="{FF2B5EF4-FFF2-40B4-BE49-F238E27FC236}">
                  <a16:creationId xmlns:a16="http://schemas.microsoft.com/office/drawing/2014/main" id="{2E1DAD9B-9650-46D4-AF20-2BE6435BD6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3167" y="937972"/>
              <a:ext cx="1728191" cy="17281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4" descr="Moneda: 2 Pesos (México) (1993~Actualidad - Estados Unidos Mexicanos -  Circulación) WCC:km604">
              <a:extLst>
                <a:ext uri="{FF2B5EF4-FFF2-40B4-BE49-F238E27FC236}">
                  <a16:creationId xmlns:a16="http://schemas.microsoft.com/office/drawing/2014/main" id="{3477D356-8E8C-4FE8-85D1-2B6385B31F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43151" y="4634702"/>
              <a:ext cx="1728191" cy="17281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4" descr="Moneda: 2 Pesos (México) (1993~Actualidad - Estados Unidos Mexicanos -  Circulación) WCC:km604">
              <a:extLst>
                <a:ext uri="{FF2B5EF4-FFF2-40B4-BE49-F238E27FC236}">
                  <a16:creationId xmlns:a16="http://schemas.microsoft.com/office/drawing/2014/main" id="{C898D22A-3A14-41C8-9B98-5835C51028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63809" y="4386684"/>
              <a:ext cx="1728191" cy="17281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4" descr="Moneda: 2 Pesos (México) (1993~Actualidad - Estados Unidos Mexicanos -  Circulación) WCC:km604">
              <a:extLst>
                <a:ext uri="{FF2B5EF4-FFF2-40B4-BE49-F238E27FC236}">
                  <a16:creationId xmlns:a16="http://schemas.microsoft.com/office/drawing/2014/main" id="{242F2249-3562-4728-832C-4C6C6245E6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88987" y="3177016"/>
              <a:ext cx="1728191" cy="17281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5" name="Grupo 24">
            <a:extLst>
              <a:ext uri="{FF2B5EF4-FFF2-40B4-BE49-F238E27FC236}">
                <a16:creationId xmlns:a16="http://schemas.microsoft.com/office/drawing/2014/main" id="{322CFD24-E907-48B5-ABF8-9ED0ADA2E164}"/>
              </a:ext>
            </a:extLst>
          </p:cNvPr>
          <p:cNvGrpSpPr/>
          <p:nvPr/>
        </p:nvGrpSpPr>
        <p:grpSpPr>
          <a:xfrm>
            <a:off x="1915715" y="1168709"/>
            <a:ext cx="10684546" cy="3547879"/>
            <a:chOff x="1498350" y="1884063"/>
            <a:chExt cx="10684546" cy="3547879"/>
          </a:xfrm>
        </p:grpSpPr>
        <p:pic>
          <p:nvPicPr>
            <p:cNvPr id="1030" name="Picture 6" descr="Moneda, México, Dinero imagen png - imagen transparente descarga gratuita">
              <a:extLst>
                <a:ext uri="{FF2B5EF4-FFF2-40B4-BE49-F238E27FC236}">
                  <a16:creationId xmlns:a16="http://schemas.microsoft.com/office/drawing/2014/main" id="{86E8BDC4-66A9-4B88-9743-3430DD2AC1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96296" l="9398" r="9548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8350" y="2121841"/>
              <a:ext cx="2868017" cy="20378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6" descr="Moneda, México, Dinero imagen png - imagen transparente descarga gratuita">
              <a:extLst>
                <a:ext uri="{FF2B5EF4-FFF2-40B4-BE49-F238E27FC236}">
                  <a16:creationId xmlns:a16="http://schemas.microsoft.com/office/drawing/2014/main" id="{4CABA5E5-52D1-4775-B98C-DD96D5FCC8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96296" l="9398" r="9548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14879" y="1884063"/>
              <a:ext cx="2868017" cy="20378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6" descr="Moneda, México, Dinero imagen png - imagen transparente descarga gratuita">
              <a:extLst>
                <a:ext uri="{FF2B5EF4-FFF2-40B4-BE49-F238E27FC236}">
                  <a16:creationId xmlns:a16="http://schemas.microsoft.com/office/drawing/2014/main" id="{9C1BE881-9D78-4A34-A9AE-6099E89518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96296" l="9398" r="9548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28885" y="3394140"/>
              <a:ext cx="2868017" cy="20378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6" name="CuadroTexto 25">
            <a:extLst>
              <a:ext uri="{FF2B5EF4-FFF2-40B4-BE49-F238E27FC236}">
                <a16:creationId xmlns:a16="http://schemas.microsoft.com/office/drawing/2014/main" id="{F0BE878A-E8AD-4BF2-8AB8-83E95687E696}"/>
              </a:ext>
            </a:extLst>
          </p:cNvPr>
          <p:cNvSpPr txBox="1"/>
          <p:nvPr/>
        </p:nvSpPr>
        <p:spPr>
          <a:xfrm>
            <a:off x="1997218" y="261275"/>
            <a:ext cx="60941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CLASIFICACIÓN EN DOS GRUPOS</a:t>
            </a:r>
          </a:p>
          <a:p>
            <a:pPr marL="342900" indent="-342900">
              <a:buAutoNum type="alphaUcParenR"/>
            </a:pPr>
            <a:r>
              <a:rPr lang="es-MX" sz="18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grupo 1 las monedas menores a $ 5 pesos </a:t>
            </a:r>
          </a:p>
          <a:p>
            <a:pPr marL="342900" indent="-342900">
              <a:buAutoNum type="alphaUcParenR"/>
            </a:pPr>
            <a:r>
              <a:rPr lang="es-MX" sz="18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grupo 2 monedas mayores a $5 pesos </a:t>
            </a:r>
            <a:endParaRPr lang="es-MX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26" name="Picture 2" descr="1999~mexico~10 Diez Nuevos Pesos~ Estados Unidos Mexicanos~a - 10 Pesos  Mexicanos Png, Transparent Png - 640x630(#5110479) - PngFind">
            <a:extLst>
              <a:ext uri="{FF2B5EF4-FFF2-40B4-BE49-F238E27FC236}">
                <a16:creationId xmlns:a16="http://schemas.microsoft.com/office/drawing/2014/main" id="{FFF5AC21-9E5F-4109-8213-8F5C885377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944" b="9591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03" y="2526155"/>
            <a:ext cx="2867465" cy="242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1999~mexico~10 Diez Nuevos Pesos~ Estados Unidos Mexicanos~a - 10 Pesos  Mexicanos Png, Transparent Png - 640x630(#5110479) - PngFind">
            <a:extLst>
              <a:ext uri="{FF2B5EF4-FFF2-40B4-BE49-F238E27FC236}">
                <a16:creationId xmlns:a16="http://schemas.microsoft.com/office/drawing/2014/main" id="{F819B519-FB0A-4AB8-B304-99C1C27879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944" b="9591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5633" y="2200543"/>
            <a:ext cx="2867465" cy="242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1999~mexico~10 Diez Nuevos Pesos~ Estados Unidos Mexicanos~a - 10 Pesos  Mexicanos Png, Transparent Png - 640x630(#5110479) - PngFind">
            <a:extLst>
              <a:ext uri="{FF2B5EF4-FFF2-40B4-BE49-F238E27FC236}">
                <a16:creationId xmlns:a16="http://schemas.microsoft.com/office/drawing/2014/main" id="{BEFEF8ED-7DF0-4D01-9A0D-7B13C6A72D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944" b="9591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5781" y="4137867"/>
            <a:ext cx="2867465" cy="242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1999~mexico~10 Diez Nuevos Pesos~ Estados Unidos Mexicanos~a - 10 Pesos  Mexicanos Png, Transparent Png - 640x630(#5110479) - PngFind">
            <a:extLst>
              <a:ext uri="{FF2B5EF4-FFF2-40B4-BE49-F238E27FC236}">
                <a16:creationId xmlns:a16="http://schemas.microsoft.com/office/drawing/2014/main" id="{594E0632-320B-4304-8282-C91779FCC2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944" b="9591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7234" y="4137866"/>
            <a:ext cx="2867465" cy="242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22184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9F65EF72-F004-271B-885D-9D89B00421A4}"/>
              </a:ext>
            </a:extLst>
          </p:cNvPr>
          <p:cNvSpPr txBox="1"/>
          <p:nvPr/>
        </p:nvSpPr>
        <p:spPr>
          <a:xfrm>
            <a:off x="418366" y="306643"/>
            <a:ext cx="975360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bolsita de plástico dentro  colocarán 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s-MX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5 monedas de $1.00</a:t>
            </a:r>
            <a:endParaRPr lang="es-MX" sz="4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s-MX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2 monedas de $2.00 </a:t>
            </a:r>
            <a:endParaRPr lang="es-MX" sz="4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s-MX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 monedas y de $5.00</a:t>
            </a:r>
            <a:endParaRPr lang="es-MX" sz="4400" dirty="0"/>
          </a:p>
        </p:txBody>
      </p:sp>
      <p:pic>
        <p:nvPicPr>
          <p:cNvPr id="3" name="Picture 6" descr="Moneda, México, Dinero imagen png - imagen transparente descarga gratuita">
            <a:extLst>
              <a:ext uri="{FF2B5EF4-FFF2-40B4-BE49-F238E27FC236}">
                <a16:creationId xmlns:a16="http://schemas.microsoft.com/office/drawing/2014/main" id="{00B33BB5-DA5B-720D-3F56-C979E4F747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6296" l="9398" r="9548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409" y="3107410"/>
            <a:ext cx="2868017" cy="2037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3245BC9-FC25-3CFE-0269-05DC325D3B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667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43095" y="2339685"/>
            <a:ext cx="1185686" cy="1185686"/>
          </a:xfrm>
          <a:prstGeom prst="rect">
            <a:avLst/>
          </a:prstGeom>
        </p:spPr>
      </p:pic>
      <p:pic>
        <p:nvPicPr>
          <p:cNvPr id="6" name="Picture 4" descr="Moneda: 2 Pesos (México) (1993~Actualidad - Estados Unidos Mexicanos -  Circulación) WCC:km604">
            <a:extLst>
              <a:ext uri="{FF2B5EF4-FFF2-40B4-BE49-F238E27FC236}">
                <a16:creationId xmlns:a16="http://schemas.microsoft.com/office/drawing/2014/main" id="{93EC8A86-74D6-CA65-C976-38691D3F62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881" y="2406442"/>
            <a:ext cx="1728191" cy="1728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6D76C09-A64C-3BCF-764F-0F4F30355F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667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587948" y="1153999"/>
            <a:ext cx="1185686" cy="118568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06CBBF0-FED4-F1B8-8DD2-6B53384AE7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667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81015" y="1131669"/>
            <a:ext cx="1185686" cy="118568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B6D4FF4-CB56-3DE7-490E-8F0C18FBB4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667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96809" y="1131669"/>
            <a:ext cx="1185686" cy="118568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0814CFCE-409B-331F-1232-DAD07A1D21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667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11123" y="1069608"/>
            <a:ext cx="1185686" cy="1185686"/>
          </a:xfrm>
          <a:prstGeom prst="rect">
            <a:avLst/>
          </a:prstGeom>
        </p:spPr>
      </p:pic>
      <p:pic>
        <p:nvPicPr>
          <p:cNvPr id="12" name="Picture 4" descr="Moneda: 2 Pesos (México) (1993~Actualidad - Estados Unidos Mexicanos -  Circulación) WCC:km604">
            <a:extLst>
              <a:ext uri="{FF2B5EF4-FFF2-40B4-BE49-F238E27FC236}">
                <a16:creationId xmlns:a16="http://schemas.microsoft.com/office/drawing/2014/main" id="{40C0E31F-D3CE-0E59-65E5-DDDA7D2DA7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6201" y="2377192"/>
            <a:ext cx="1728191" cy="1728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Moneda, México, Dinero imagen png - imagen transparente descarga gratuita">
            <a:extLst>
              <a:ext uri="{FF2B5EF4-FFF2-40B4-BE49-F238E27FC236}">
                <a16:creationId xmlns:a16="http://schemas.microsoft.com/office/drawing/2014/main" id="{B8A3114A-5C3C-34A9-1351-C40F6D6A4D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6296" l="9398" r="9548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9548" y="3119095"/>
            <a:ext cx="2868017" cy="2037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68063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La tiendita | Kids math worksheets, Math for kids, Maths primary school">
            <a:extLst>
              <a:ext uri="{FF2B5EF4-FFF2-40B4-BE49-F238E27FC236}">
                <a16:creationId xmlns:a16="http://schemas.microsoft.com/office/drawing/2014/main" id="{92DDEBF8-0589-84F8-37F7-86C4BAB59A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733"/>
          <a:stretch/>
        </p:blipFill>
        <p:spPr bwMode="auto">
          <a:xfrm>
            <a:off x="4260398" y="609600"/>
            <a:ext cx="3671204" cy="784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upo 4">
            <a:extLst>
              <a:ext uri="{FF2B5EF4-FFF2-40B4-BE49-F238E27FC236}">
                <a16:creationId xmlns:a16="http://schemas.microsoft.com/office/drawing/2014/main" id="{F4C31271-7990-6E14-1F85-117DA77B1683}"/>
              </a:ext>
            </a:extLst>
          </p:cNvPr>
          <p:cNvGrpSpPr/>
          <p:nvPr/>
        </p:nvGrpSpPr>
        <p:grpSpPr>
          <a:xfrm>
            <a:off x="2209902" y="1750741"/>
            <a:ext cx="9014532" cy="3317492"/>
            <a:chOff x="4493941" y="2442118"/>
            <a:chExt cx="5954138" cy="2191218"/>
          </a:xfrm>
        </p:grpSpPr>
        <p:pic>
          <p:nvPicPr>
            <p:cNvPr id="7" name="Picture 2" descr="La tiendita | Kids math worksheets, Math for kids, Maths primary school">
              <a:extLst>
                <a:ext uri="{FF2B5EF4-FFF2-40B4-BE49-F238E27FC236}">
                  <a16:creationId xmlns:a16="http://schemas.microsoft.com/office/drawing/2014/main" id="{0EFF9D75-713F-9AFD-095D-A59B9993AAA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079" b="60782"/>
            <a:stretch/>
          </p:blipFill>
          <p:spPr bwMode="auto">
            <a:xfrm>
              <a:off x="4493941" y="2442118"/>
              <a:ext cx="5954138" cy="21521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Elipse 3">
              <a:extLst>
                <a:ext uri="{FF2B5EF4-FFF2-40B4-BE49-F238E27FC236}">
                  <a16:creationId xmlns:a16="http://schemas.microsoft.com/office/drawing/2014/main" id="{D127A408-A29E-A914-F833-230E4ACC7BAE}"/>
                </a:ext>
              </a:extLst>
            </p:cNvPr>
            <p:cNvSpPr/>
            <p:nvPr/>
          </p:nvSpPr>
          <p:spPr>
            <a:xfrm>
              <a:off x="5163014" y="3869476"/>
              <a:ext cx="825190" cy="72482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1200" dirty="0"/>
                <a:t>$ 2 pesos </a:t>
              </a:r>
            </a:p>
          </p:txBody>
        </p:sp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0E9BBE71-C749-B7D6-E5EC-4E54EF3998DC}"/>
                </a:ext>
              </a:extLst>
            </p:cNvPr>
            <p:cNvSpPr/>
            <p:nvPr/>
          </p:nvSpPr>
          <p:spPr>
            <a:xfrm>
              <a:off x="6497444" y="3908507"/>
              <a:ext cx="825190" cy="724829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1200" dirty="0"/>
                <a:t>$ 4 pesos </a:t>
              </a:r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C88E8578-F131-B29C-CA34-6A4D16F0917C}"/>
                </a:ext>
              </a:extLst>
            </p:cNvPr>
            <p:cNvSpPr/>
            <p:nvPr/>
          </p:nvSpPr>
          <p:spPr>
            <a:xfrm>
              <a:off x="7783243" y="3802573"/>
              <a:ext cx="825190" cy="724829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1200" dirty="0"/>
                <a:t>$ 1 pesos </a:t>
              </a:r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CA48F014-4222-5320-3CE2-EE5D752F2975}"/>
                </a:ext>
              </a:extLst>
            </p:cNvPr>
            <p:cNvSpPr/>
            <p:nvPr/>
          </p:nvSpPr>
          <p:spPr>
            <a:xfrm>
              <a:off x="8913542" y="3869476"/>
              <a:ext cx="825190" cy="724829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1200" dirty="0"/>
                <a:t>$ 2 pesos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768324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EE5EC844-703E-2994-851F-42F59C05BE7D}"/>
              </a:ext>
            </a:extLst>
          </p:cNvPr>
          <p:cNvSpPr txBox="1"/>
          <p:nvPr/>
        </p:nvSpPr>
        <p:spPr>
          <a:xfrm>
            <a:off x="1542757" y="751039"/>
            <a:ext cx="6096000" cy="9668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</a:pPr>
            <a:r>
              <a:rPr lang="es-MX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 juguetes, dulces, comida con precio y ellos calcarán o dibujaran las monedas necesarias para pagar lo que están comprando.</a:t>
            </a:r>
            <a:endParaRPr lang="es-MX" sz="1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1026" name="Picture 2" descr="tu tarea: PRECIOS DE LA TIENDITA | Pensamiento matemático preescolar,  Tiendita para niños, Matematicas">
            <a:extLst>
              <a:ext uri="{FF2B5EF4-FFF2-40B4-BE49-F238E27FC236}">
                <a16:creationId xmlns:a16="http://schemas.microsoft.com/office/drawing/2014/main" id="{946FEDAB-A14D-3244-C60A-B344AC853F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650" y="1957589"/>
            <a:ext cx="2914024" cy="2246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CF69AC74-2D58-ABB9-012C-EA48B4186D9A}"/>
              </a:ext>
            </a:extLst>
          </p:cNvPr>
          <p:cNvGrpSpPr/>
          <p:nvPr/>
        </p:nvGrpSpPr>
        <p:grpSpPr>
          <a:xfrm>
            <a:off x="3855698" y="1940862"/>
            <a:ext cx="6804868" cy="3692726"/>
            <a:chOff x="6364722" y="2113900"/>
            <a:chExt cx="5479812" cy="2892998"/>
          </a:xfrm>
        </p:grpSpPr>
        <p:pic>
          <p:nvPicPr>
            <p:cNvPr id="4" name="Picture 2" descr="La tiendita | Kids math worksheets, Math for kids, Maths primary school">
              <a:extLst>
                <a:ext uri="{FF2B5EF4-FFF2-40B4-BE49-F238E27FC236}">
                  <a16:creationId xmlns:a16="http://schemas.microsoft.com/office/drawing/2014/main" id="{6D7E52C2-AEE7-3D72-8005-3E03F3541EA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4743"/>
            <a:stretch/>
          </p:blipFill>
          <p:spPr bwMode="auto">
            <a:xfrm>
              <a:off x="6364722" y="2113900"/>
              <a:ext cx="5479812" cy="28929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Elipse 5">
              <a:extLst>
                <a:ext uri="{FF2B5EF4-FFF2-40B4-BE49-F238E27FC236}">
                  <a16:creationId xmlns:a16="http://schemas.microsoft.com/office/drawing/2014/main" id="{EBAFFCE7-6123-64E5-3E1C-68677D5C422A}"/>
                </a:ext>
              </a:extLst>
            </p:cNvPr>
            <p:cNvSpPr/>
            <p:nvPr/>
          </p:nvSpPr>
          <p:spPr>
            <a:xfrm>
              <a:off x="6690423" y="4059052"/>
              <a:ext cx="825190" cy="724829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1200" b="1" dirty="0"/>
                <a:t>$ 5 pesos </a:t>
              </a:r>
            </a:p>
          </p:txBody>
        </p:sp>
        <p:sp>
          <p:nvSpPr>
            <p:cNvPr id="7" name="Elipse 6">
              <a:extLst>
                <a:ext uri="{FF2B5EF4-FFF2-40B4-BE49-F238E27FC236}">
                  <a16:creationId xmlns:a16="http://schemas.microsoft.com/office/drawing/2014/main" id="{8EA15780-C1AB-C9B6-419F-E664248D0EF8}"/>
                </a:ext>
              </a:extLst>
            </p:cNvPr>
            <p:cNvSpPr/>
            <p:nvPr/>
          </p:nvSpPr>
          <p:spPr>
            <a:xfrm>
              <a:off x="8047155" y="3977277"/>
              <a:ext cx="825190" cy="724829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1200" b="1" dirty="0"/>
                <a:t>$ 3 pesos </a:t>
              </a:r>
            </a:p>
          </p:txBody>
        </p:sp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71974D28-ADD0-3AE6-E0DD-70AF7DC1E6C8}"/>
                </a:ext>
              </a:extLst>
            </p:cNvPr>
            <p:cNvSpPr/>
            <p:nvPr/>
          </p:nvSpPr>
          <p:spPr>
            <a:xfrm>
              <a:off x="9442148" y="4059052"/>
              <a:ext cx="825190" cy="724829"/>
            </a:xfrm>
            <a:prstGeom prst="ellipse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1200" b="1" dirty="0"/>
                <a:t>$ 4 pesos </a:t>
              </a:r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0DA601F6-6ECC-6B97-42EC-C16A177A05F8}"/>
                </a:ext>
              </a:extLst>
            </p:cNvPr>
            <p:cNvSpPr/>
            <p:nvPr/>
          </p:nvSpPr>
          <p:spPr>
            <a:xfrm>
              <a:off x="10682830" y="4072070"/>
              <a:ext cx="825190" cy="724829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1200" b="1" dirty="0"/>
                <a:t>$ 1 pesos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84589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B867A48E-AF86-2498-2233-80D45BFC74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6741764"/>
              </p:ext>
            </p:extLst>
          </p:nvPr>
        </p:nvGraphicFramePr>
        <p:xfrm>
          <a:off x="1894390" y="914400"/>
          <a:ext cx="7216156" cy="4044141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3608078">
                  <a:extLst>
                    <a:ext uri="{9D8B030D-6E8A-4147-A177-3AD203B41FA5}">
                      <a16:colId xmlns:a16="http://schemas.microsoft.com/office/drawing/2014/main" val="3629691150"/>
                    </a:ext>
                  </a:extLst>
                </a:gridCol>
                <a:gridCol w="3608078">
                  <a:extLst>
                    <a:ext uri="{9D8B030D-6E8A-4147-A177-3AD203B41FA5}">
                      <a16:colId xmlns:a16="http://schemas.microsoft.com/office/drawing/2014/main" val="460159384"/>
                    </a:ext>
                  </a:extLst>
                </a:gridCol>
              </a:tblGrid>
              <a:tr h="3935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2400" dirty="0">
                          <a:effectLst/>
                        </a:rPr>
                        <a:t>COMPRO </a:t>
                      </a:r>
                      <a:endParaRPr lang="es-MX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2400" dirty="0">
                          <a:effectLst/>
                        </a:rPr>
                        <a:t>PAGO </a:t>
                      </a:r>
                      <a:endParaRPr lang="es-MX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616668178"/>
                  </a:ext>
                </a:extLst>
              </a:tr>
              <a:tr h="36505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235834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64847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E7CBC655-F244-4E96-86E1-FC3CE9863D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0637" y="4298482"/>
            <a:ext cx="2270760" cy="2270760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87A77794-587B-499D-81B8-5ADAC66CCB14}"/>
              </a:ext>
            </a:extLst>
          </p:cNvPr>
          <p:cNvGrpSpPr/>
          <p:nvPr/>
        </p:nvGrpSpPr>
        <p:grpSpPr>
          <a:xfrm>
            <a:off x="2039463" y="0"/>
            <a:ext cx="3026416" cy="1069123"/>
            <a:chOff x="487389" y="2292375"/>
            <a:chExt cx="4032468" cy="1424525"/>
          </a:xfrm>
        </p:grpSpPr>
        <p:grpSp>
          <p:nvGrpSpPr>
            <p:cNvPr id="13" name="Grupo 12">
              <a:extLst>
                <a:ext uri="{FF2B5EF4-FFF2-40B4-BE49-F238E27FC236}">
                  <a16:creationId xmlns:a16="http://schemas.microsoft.com/office/drawing/2014/main" id="{BFDAD801-5005-4B49-A8FD-7C539BBB5A6A}"/>
                </a:ext>
              </a:extLst>
            </p:cNvPr>
            <p:cNvGrpSpPr/>
            <p:nvPr/>
          </p:nvGrpSpPr>
          <p:grpSpPr>
            <a:xfrm>
              <a:off x="487389" y="2413025"/>
              <a:ext cx="3922915" cy="1303875"/>
              <a:chOff x="487389" y="2413025"/>
              <a:chExt cx="3922915" cy="1303875"/>
            </a:xfrm>
          </p:grpSpPr>
          <p:pic>
            <p:nvPicPr>
              <p:cNvPr id="15" name="Imagen 14">
                <a:extLst>
                  <a:ext uri="{FF2B5EF4-FFF2-40B4-BE49-F238E27FC236}">
                    <a16:creationId xmlns:a16="http://schemas.microsoft.com/office/drawing/2014/main" id="{499B41BA-20CC-4B7B-BBE7-79E3E4648EB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0000" b="24386"/>
              <a:stretch/>
            </p:blipFill>
            <p:spPr>
              <a:xfrm>
                <a:off x="487389" y="2413025"/>
                <a:ext cx="3922915" cy="1303875"/>
              </a:xfrm>
              <a:prstGeom prst="rect">
                <a:avLst/>
              </a:prstGeom>
            </p:spPr>
          </p:pic>
          <p:sp>
            <p:nvSpPr>
              <p:cNvPr id="16" name="Elipse 15">
                <a:extLst>
                  <a:ext uri="{FF2B5EF4-FFF2-40B4-BE49-F238E27FC236}">
                    <a16:creationId xmlns:a16="http://schemas.microsoft.com/office/drawing/2014/main" id="{7A29694F-FBCD-4BB7-9CC2-BAD8809441B3}"/>
                  </a:ext>
                </a:extLst>
              </p:cNvPr>
              <p:cNvSpPr/>
              <p:nvPr/>
            </p:nvSpPr>
            <p:spPr>
              <a:xfrm>
                <a:off x="963116" y="2588143"/>
                <a:ext cx="961937" cy="888985"/>
              </a:xfrm>
              <a:prstGeom prst="ellipse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MX" sz="5400" dirty="0">
                    <a:ln w="0"/>
                    <a:solidFill>
                      <a:schemeClr val="bg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2</a:t>
                </a:r>
              </a:p>
            </p:txBody>
          </p:sp>
        </p:grpSp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30346F84-A159-4F91-AC83-B98D2AC429D4}"/>
                </a:ext>
              </a:extLst>
            </p:cNvPr>
            <p:cNvSpPr/>
            <p:nvPr/>
          </p:nvSpPr>
          <p:spPr>
            <a:xfrm>
              <a:off x="2039504" y="2292375"/>
              <a:ext cx="2480353" cy="1230267"/>
            </a:xfrm>
            <a:prstGeom prst="rect">
              <a:avLst/>
            </a:prstGeom>
            <a:noFill/>
            <a:scene3d>
              <a:camera prst="perspectiveLeft"/>
              <a:lightRig rig="threePt" dir="t"/>
            </a:scene3d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4000" b="1" cap="none" spc="0" dirty="0">
                  <a:ln/>
                  <a:solidFill>
                    <a:schemeClr val="accent4"/>
                  </a:solidFill>
                  <a:effectLst/>
                </a:rPr>
                <a:t>Martes</a:t>
              </a:r>
              <a:r>
                <a:rPr lang="es-ES" sz="5400" b="1" cap="none" spc="0" dirty="0">
                  <a:ln/>
                  <a:solidFill>
                    <a:schemeClr val="accent4"/>
                  </a:solidFill>
                  <a:effectLst/>
                </a:rPr>
                <a:t> </a:t>
              </a:r>
            </a:p>
          </p:txBody>
        </p:sp>
      </p:grpSp>
      <p:pic>
        <p:nvPicPr>
          <p:cNvPr id="2" name="Elementos multimedia en línea 1" title="Dúo Tiempo de Sol - Canción Soy una Serpiente">
            <a:hlinkClick r:id="" action="ppaction://media"/>
            <a:extLst>
              <a:ext uri="{FF2B5EF4-FFF2-40B4-BE49-F238E27FC236}">
                <a16:creationId xmlns:a16="http://schemas.microsoft.com/office/drawing/2014/main" id="{DF67F6D5-7E61-81AF-CF0B-860FF8E4435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814380" y="1091352"/>
            <a:ext cx="7621174" cy="4305964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4B5627BE-3701-0187-E05B-D96110446360}"/>
              </a:ext>
            </a:extLst>
          </p:cNvPr>
          <p:cNvSpPr txBox="1"/>
          <p:nvPr/>
        </p:nvSpPr>
        <p:spPr>
          <a:xfrm>
            <a:off x="2757474" y="5565338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https://www.youtube.com/watch?v=WUol0rMWxAc</a:t>
            </a:r>
          </a:p>
        </p:txBody>
      </p:sp>
    </p:spTree>
    <p:extLst>
      <p:ext uri="{BB962C8B-B14F-4D97-AF65-F5344CB8AC3E}">
        <p14:creationId xmlns:p14="http://schemas.microsoft.com/office/powerpoint/2010/main" val="2527928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79D8EDC1-37DC-5DA9-61BF-E5800A437981}"/>
              </a:ext>
            </a:extLst>
          </p:cNvPr>
          <p:cNvSpPr txBox="1"/>
          <p:nvPr/>
        </p:nvSpPr>
        <p:spPr>
          <a:xfrm>
            <a:off x="1994095" y="5716731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https://www.youtube.com/watch?v=ehJUGaBQJlM</a:t>
            </a:r>
          </a:p>
        </p:txBody>
      </p:sp>
      <p:pic>
        <p:nvPicPr>
          <p:cNvPr id="6" name="Elementos multimedia en línea 5" title="LAS MONEDAS PREESCOLAR">
            <a:hlinkClick r:id="" action="ppaction://media"/>
            <a:extLst>
              <a:ext uri="{FF2B5EF4-FFF2-40B4-BE49-F238E27FC236}">
                <a16:creationId xmlns:a16="http://schemas.microsoft.com/office/drawing/2014/main" id="{7CE5C252-137E-776D-347E-7CB2BD88F88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603304" y="619565"/>
            <a:ext cx="6442222" cy="4831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283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4" descr="Empty wallet isolated: fotos, imágenes y otros productos fotográficos de  stock | Shutterstock">
            <a:extLst>
              <a:ext uri="{FF2B5EF4-FFF2-40B4-BE49-F238E27FC236}">
                <a16:creationId xmlns:a16="http://schemas.microsoft.com/office/drawing/2014/main" id="{D2DE254E-1EAE-C42C-89A7-B9CFFEE819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3462" r="98077">
                        <a14:foregroundMark x1="78462" y1="20000" x2="68077" y2="27500"/>
                        <a14:foregroundMark x1="81923" y1="51429" x2="79231" y2="582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448" y="3012976"/>
            <a:ext cx="3475928" cy="3743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Moneda: 2 Pesos (México) (1993~Actualidad - Estados Unidos Mexicanos -  Circulación) WCC:km604">
            <a:extLst>
              <a:ext uri="{FF2B5EF4-FFF2-40B4-BE49-F238E27FC236}">
                <a16:creationId xmlns:a16="http://schemas.microsoft.com/office/drawing/2014/main" id="{5CF5D26E-C044-B9FB-8793-1CE748A5F6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8135" y="4038550"/>
            <a:ext cx="1204414" cy="1204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DEE7DA8C-051D-B2F9-B3FF-DB0B2967EFF5}"/>
              </a:ext>
            </a:extLst>
          </p:cNvPr>
          <p:cNvGrpSpPr/>
          <p:nvPr/>
        </p:nvGrpSpPr>
        <p:grpSpPr>
          <a:xfrm>
            <a:off x="1151828" y="-314309"/>
            <a:ext cx="8694081" cy="5952414"/>
            <a:chOff x="1151828" y="-314309"/>
            <a:chExt cx="8694081" cy="5952414"/>
          </a:xfrm>
        </p:grpSpPr>
        <p:pic>
          <p:nvPicPr>
            <p:cNvPr id="19" name="Picture 4" descr="Empty wallet isolated: fotos, imágenes y otros productos fotográficos de  stock | Shutterstock">
              <a:extLst>
                <a:ext uri="{FF2B5EF4-FFF2-40B4-BE49-F238E27FC236}">
                  <a16:creationId xmlns:a16="http://schemas.microsoft.com/office/drawing/2014/main" id="{A6A370FB-F85E-039F-E71F-4DA1E2DCED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3462" r="98077">
                          <a14:foregroundMark x1="78462" y1="20000" x2="68077" y2="27500"/>
                          <a14:foregroundMark x1="81923" y1="51429" x2="79231" y2="5821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82715" y="-314309"/>
              <a:ext cx="3475928" cy="37433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0" name="Picture 4" descr="Empty wallet isolated: fotos, imágenes y otros productos fotográficos de  stock | Shutterstock">
              <a:extLst>
                <a:ext uri="{FF2B5EF4-FFF2-40B4-BE49-F238E27FC236}">
                  <a16:creationId xmlns:a16="http://schemas.microsoft.com/office/drawing/2014/main" id="{B62E81AD-BA91-B778-1198-019F05111C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3462" r="98077">
                          <a14:foregroundMark x1="78462" y1="20000" x2="68077" y2="27500"/>
                          <a14:foregroundMark x1="81923" y1="51429" x2="79231" y2="5821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1828" y="844776"/>
              <a:ext cx="3475928" cy="37433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6" descr="Moneda, México, Dinero imagen png - imagen transparente descarga gratuita">
              <a:extLst>
                <a:ext uri="{FF2B5EF4-FFF2-40B4-BE49-F238E27FC236}">
                  <a16:creationId xmlns:a16="http://schemas.microsoft.com/office/drawing/2014/main" id="{6A22E5AE-EA33-C09B-37D7-7FD9F58851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96296" l="9398" r="9548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93231" y="2770811"/>
              <a:ext cx="1852678" cy="1316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6" descr="Moneda, México, Dinero imagen png - imagen transparente descarga gratuita">
              <a:extLst>
                <a:ext uri="{FF2B5EF4-FFF2-40B4-BE49-F238E27FC236}">
                  <a16:creationId xmlns:a16="http://schemas.microsoft.com/office/drawing/2014/main" id="{7BBDF5D2-9BCC-E49A-6698-140C41F31D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96296" l="9398" r="9548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7724" y="1894798"/>
              <a:ext cx="1539323" cy="1093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Empty wallet isolated: fotos, imágenes y otros productos fotográficos de  stock | Shutterstock">
              <a:extLst>
                <a:ext uri="{FF2B5EF4-FFF2-40B4-BE49-F238E27FC236}">
                  <a16:creationId xmlns:a16="http://schemas.microsoft.com/office/drawing/2014/main" id="{6E650664-CBEC-027F-4E11-ADC224415B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3462" r="98077">
                          <a14:foregroundMark x1="78462" y1="20000" x2="68077" y2="27500"/>
                          <a14:foregroundMark x1="81923" y1="51429" x2="79231" y2="5821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11994" y="1894798"/>
              <a:ext cx="3475928" cy="37433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4" descr="Moneda: 2 Pesos (México) (1993~Actualidad - Estados Unidos Mexicanos -  Circulación) WCC:km604">
              <a:extLst>
                <a:ext uri="{FF2B5EF4-FFF2-40B4-BE49-F238E27FC236}">
                  <a16:creationId xmlns:a16="http://schemas.microsoft.com/office/drawing/2014/main" id="{B2BDDF58-0FC8-4F18-D645-6A46853EA1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04570" y="3428999"/>
              <a:ext cx="886518" cy="8865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4" descr="Moneda: 2 Pesos (México) (1993~Actualidad - Estados Unidos Mexicanos -  Circulación) WCC:km604">
              <a:extLst>
                <a:ext uri="{FF2B5EF4-FFF2-40B4-BE49-F238E27FC236}">
                  <a16:creationId xmlns:a16="http://schemas.microsoft.com/office/drawing/2014/main" id="{0BD03845-0302-3B29-FB3C-8DD11AC95A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8155" y="627791"/>
              <a:ext cx="999767" cy="9997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4" descr="Moneda: 2 Pesos (México) (1993~Actualidad - Estados Unidos Mexicanos -  Circulación) WCC:km604">
              <a:extLst>
                <a:ext uri="{FF2B5EF4-FFF2-40B4-BE49-F238E27FC236}">
                  <a16:creationId xmlns:a16="http://schemas.microsoft.com/office/drawing/2014/main" id="{4BB01F13-B82D-53C1-D970-73BF6EA8BC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74438" y="627791"/>
              <a:ext cx="999767" cy="9997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E97E8D03-E1C9-7658-0B57-DC03319FC33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0" b="100000" l="667" r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928998" y="1481965"/>
              <a:ext cx="901774" cy="9017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394710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AFE8AA15-7219-3B71-5988-36BA622E43AB}"/>
              </a:ext>
            </a:extLst>
          </p:cNvPr>
          <p:cNvSpPr txBox="1"/>
          <p:nvPr/>
        </p:nvSpPr>
        <p:spPr>
          <a:xfrm>
            <a:off x="1950720" y="1421352"/>
            <a:ext cx="7376160" cy="40009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s-MX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¿Qué puedes comprar con las monedas que tienes?</a:t>
            </a:r>
          </a:p>
          <a:p>
            <a:pPr lvl="0" algn="just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</a:pPr>
            <a:endParaRPr lang="es-MX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s-MX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¿Cuánto valen tus monedas?</a:t>
            </a:r>
            <a:endParaRPr lang="es-MX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s-MX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¿cuánto dinero tienes?</a:t>
            </a:r>
            <a:endParaRPr lang="es-MX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s-MX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¿Para cuántos te alcanza?</a:t>
            </a:r>
            <a:endParaRPr lang="es-MX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C73C6DE-FB12-C66D-E3B2-BA8C99178B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696" t="24657" r="41097" b="32362"/>
          <a:stretch/>
        </p:blipFill>
        <p:spPr>
          <a:xfrm>
            <a:off x="8156002" y="1888332"/>
            <a:ext cx="2341756" cy="1182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1008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30D14089-55ED-C9AC-50E3-E7B3DAB4DAB4}"/>
              </a:ext>
            </a:extLst>
          </p:cNvPr>
          <p:cNvGrpSpPr/>
          <p:nvPr/>
        </p:nvGrpSpPr>
        <p:grpSpPr>
          <a:xfrm>
            <a:off x="1832517" y="301083"/>
            <a:ext cx="8526966" cy="6255834"/>
            <a:chOff x="2103120" y="421376"/>
            <a:chExt cx="7985760" cy="6015248"/>
          </a:xfrm>
        </p:grpSpPr>
        <p:pic>
          <p:nvPicPr>
            <p:cNvPr id="1026" name="Picture 2" descr="Tarjetas. Los alimentos: Vocabulario #Soyvisual">
              <a:extLst>
                <a:ext uri="{FF2B5EF4-FFF2-40B4-BE49-F238E27FC236}">
                  <a16:creationId xmlns:a16="http://schemas.microsoft.com/office/drawing/2014/main" id="{990BF834-6CFC-E44A-1B03-0DBC722FED0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61" t="11092" r="13519" b="10153"/>
            <a:stretch/>
          </p:blipFill>
          <p:spPr bwMode="auto">
            <a:xfrm>
              <a:off x="2103120" y="421376"/>
              <a:ext cx="7985760" cy="60152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Rectángulo 1">
              <a:extLst>
                <a:ext uri="{FF2B5EF4-FFF2-40B4-BE49-F238E27FC236}">
                  <a16:creationId xmlns:a16="http://schemas.microsoft.com/office/drawing/2014/main" id="{3F712A5A-AA05-8327-4E2F-81C9A18B5E58}"/>
                </a:ext>
              </a:extLst>
            </p:cNvPr>
            <p:cNvSpPr/>
            <p:nvPr/>
          </p:nvSpPr>
          <p:spPr>
            <a:xfrm>
              <a:off x="2598234" y="2051825"/>
              <a:ext cx="1371600" cy="27878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$ 2.00 pesos</a:t>
              </a:r>
            </a:p>
          </p:txBody>
        </p:sp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C86E35EC-0B1E-D43A-27AE-8854FF8A3F86}"/>
                </a:ext>
              </a:extLst>
            </p:cNvPr>
            <p:cNvSpPr/>
            <p:nvPr/>
          </p:nvSpPr>
          <p:spPr>
            <a:xfrm>
              <a:off x="4545980" y="2051825"/>
              <a:ext cx="1371600" cy="27878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$ 5.00 pesos</a:t>
              </a:r>
            </a:p>
          </p:txBody>
        </p:sp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019E1894-F452-9918-9524-F5B40B0ED09D}"/>
                </a:ext>
              </a:extLst>
            </p:cNvPr>
            <p:cNvSpPr/>
            <p:nvPr/>
          </p:nvSpPr>
          <p:spPr>
            <a:xfrm>
              <a:off x="6274422" y="2051825"/>
              <a:ext cx="1371600" cy="27878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$ 1.00 pesos</a:t>
              </a:r>
            </a:p>
          </p:txBody>
        </p:sp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6379BBAD-15CD-1C5C-76F4-B2C0377155DE}"/>
                </a:ext>
              </a:extLst>
            </p:cNvPr>
            <p:cNvSpPr/>
            <p:nvPr/>
          </p:nvSpPr>
          <p:spPr>
            <a:xfrm>
              <a:off x="8226256" y="2051825"/>
              <a:ext cx="1371600" cy="27878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$ 3.00 pesos</a:t>
              </a:r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26C24574-F0B4-B879-10EF-723B1451ED70}"/>
                </a:ext>
              </a:extLst>
            </p:cNvPr>
            <p:cNvSpPr/>
            <p:nvPr/>
          </p:nvSpPr>
          <p:spPr>
            <a:xfrm>
              <a:off x="2598234" y="4104833"/>
              <a:ext cx="1371600" cy="27878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$ 3.00 pesos</a:t>
              </a:r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0B47A519-6711-CE46-3418-8D340BA2DC17}"/>
                </a:ext>
              </a:extLst>
            </p:cNvPr>
            <p:cNvSpPr/>
            <p:nvPr/>
          </p:nvSpPr>
          <p:spPr>
            <a:xfrm>
              <a:off x="4545980" y="4104833"/>
              <a:ext cx="1371600" cy="27878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$ 1.00 pesos</a:t>
              </a:r>
            </a:p>
          </p:txBody>
        </p:sp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3F6552AE-FD28-3E5E-C23D-8C1A68DE5F9A}"/>
                </a:ext>
              </a:extLst>
            </p:cNvPr>
            <p:cNvSpPr/>
            <p:nvPr/>
          </p:nvSpPr>
          <p:spPr>
            <a:xfrm>
              <a:off x="6274422" y="4104833"/>
              <a:ext cx="1371600" cy="27878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$ 1.00 pesos</a:t>
              </a:r>
            </a:p>
          </p:txBody>
        </p:sp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4551CD90-C58B-7885-3025-B867A3FC5804}"/>
                </a:ext>
              </a:extLst>
            </p:cNvPr>
            <p:cNvSpPr/>
            <p:nvPr/>
          </p:nvSpPr>
          <p:spPr>
            <a:xfrm>
              <a:off x="8226256" y="4104833"/>
              <a:ext cx="1371600" cy="27878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$ 2.00 pesos</a:t>
              </a:r>
            </a:p>
          </p:txBody>
        </p: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E61B5F74-BDBC-C9C8-3A51-B3BD7C141169}"/>
                </a:ext>
              </a:extLst>
            </p:cNvPr>
            <p:cNvSpPr/>
            <p:nvPr/>
          </p:nvSpPr>
          <p:spPr>
            <a:xfrm>
              <a:off x="2672578" y="5879059"/>
              <a:ext cx="1371600" cy="27878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$ 4.00 pesos</a:t>
              </a:r>
            </a:p>
          </p:txBody>
        </p:sp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9E7C521D-E68B-CA0C-8D03-6218CA06C834}"/>
                </a:ext>
              </a:extLst>
            </p:cNvPr>
            <p:cNvSpPr/>
            <p:nvPr/>
          </p:nvSpPr>
          <p:spPr>
            <a:xfrm>
              <a:off x="4620324" y="5879059"/>
              <a:ext cx="1371600" cy="27878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$ 2.00 pesos</a:t>
              </a:r>
            </a:p>
          </p:txBody>
        </p:sp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50DF63B2-6450-E998-C414-8A4106D05CDC}"/>
                </a:ext>
              </a:extLst>
            </p:cNvPr>
            <p:cNvSpPr/>
            <p:nvPr/>
          </p:nvSpPr>
          <p:spPr>
            <a:xfrm>
              <a:off x="6348766" y="5879059"/>
              <a:ext cx="1371600" cy="27878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$ 1.00 pesos</a:t>
              </a:r>
            </a:p>
          </p:txBody>
        </p:sp>
        <p:sp>
          <p:nvSpPr>
            <p:cNvPr id="15" name="Rectángulo 14">
              <a:extLst>
                <a:ext uri="{FF2B5EF4-FFF2-40B4-BE49-F238E27FC236}">
                  <a16:creationId xmlns:a16="http://schemas.microsoft.com/office/drawing/2014/main" id="{586E2F76-4AEC-8672-1AF1-D13C396D09EF}"/>
                </a:ext>
              </a:extLst>
            </p:cNvPr>
            <p:cNvSpPr/>
            <p:nvPr/>
          </p:nvSpPr>
          <p:spPr>
            <a:xfrm>
              <a:off x="8300600" y="5879059"/>
              <a:ext cx="1371600" cy="27878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$ 3.00 pesos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77332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31790B1B-602F-1BAE-F964-BD06C41BA766}"/>
              </a:ext>
            </a:extLst>
          </p:cNvPr>
          <p:cNvSpPr txBox="1"/>
          <p:nvPr/>
        </p:nvSpPr>
        <p:spPr>
          <a:xfrm>
            <a:off x="2821898" y="5414160"/>
            <a:ext cx="60935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https://www.youtube.com/watch?v=CQx5X8PDd5o</a:t>
            </a:r>
          </a:p>
        </p:txBody>
      </p:sp>
      <p:pic>
        <p:nvPicPr>
          <p:cNvPr id="6" name="Elementos multimedia en línea 5" title="Baile para niños paso a paso &quot;El patio de mi casa&quot; DONLUMUSICAL">
            <a:hlinkClick r:id="" action="ppaction://media"/>
            <a:extLst>
              <a:ext uri="{FF2B5EF4-FFF2-40B4-BE49-F238E27FC236}">
                <a16:creationId xmlns:a16="http://schemas.microsoft.com/office/drawing/2014/main" id="{22F2FECD-CA15-3588-37F6-0961D4072D7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913988" y="854515"/>
            <a:ext cx="7652043" cy="4323404"/>
          </a:xfrm>
          <a:prstGeom prst="rect">
            <a:avLst/>
          </a:prstGeom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B2FBC754-7A13-4104-A560-B0225D61882B}"/>
              </a:ext>
            </a:extLst>
          </p:cNvPr>
          <p:cNvGrpSpPr/>
          <p:nvPr/>
        </p:nvGrpSpPr>
        <p:grpSpPr>
          <a:xfrm>
            <a:off x="2039463" y="0"/>
            <a:ext cx="2996504" cy="1069123"/>
            <a:chOff x="487389" y="2292375"/>
            <a:chExt cx="3992611" cy="1424525"/>
          </a:xfrm>
        </p:grpSpPr>
        <p:grpSp>
          <p:nvGrpSpPr>
            <p:cNvPr id="7" name="Grupo 6">
              <a:extLst>
                <a:ext uri="{FF2B5EF4-FFF2-40B4-BE49-F238E27FC236}">
                  <a16:creationId xmlns:a16="http://schemas.microsoft.com/office/drawing/2014/main" id="{8782DE6C-ADF0-5766-B832-80BFB842D6A7}"/>
                </a:ext>
              </a:extLst>
            </p:cNvPr>
            <p:cNvGrpSpPr/>
            <p:nvPr/>
          </p:nvGrpSpPr>
          <p:grpSpPr>
            <a:xfrm>
              <a:off x="487389" y="2413025"/>
              <a:ext cx="3922915" cy="1303875"/>
              <a:chOff x="487389" y="2413025"/>
              <a:chExt cx="3922915" cy="1303875"/>
            </a:xfrm>
          </p:grpSpPr>
          <p:pic>
            <p:nvPicPr>
              <p:cNvPr id="9" name="Imagen 8">
                <a:extLst>
                  <a:ext uri="{FF2B5EF4-FFF2-40B4-BE49-F238E27FC236}">
                    <a16:creationId xmlns:a16="http://schemas.microsoft.com/office/drawing/2014/main" id="{E7BBC09D-18AB-02F5-7F34-CDFFAD261A9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0000" b="24386"/>
              <a:stretch/>
            </p:blipFill>
            <p:spPr>
              <a:xfrm>
                <a:off x="487389" y="2413025"/>
                <a:ext cx="3922915" cy="1303875"/>
              </a:xfrm>
              <a:prstGeom prst="rect">
                <a:avLst/>
              </a:prstGeom>
            </p:spPr>
          </p:pic>
          <p:sp>
            <p:nvSpPr>
              <p:cNvPr id="10" name="Elipse 9">
                <a:extLst>
                  <a:ext uri="{FF2B5EF4-FFF2-40B4-BE49-F238E27FC236}">
                    <a16:creationId xmlns:a16="http://schemas.microsoft.com/office/drawing/2014/main" id="{EDA6935A-BA3F-2BA5-D891-6450086D400B}"/>
                  </a:ext>
                </a:extLst>
              </p:cNvPr>
              <p:cNvSpPr/>
              <p:nvPr/>
            </p:nvSpPr>
            <p:spPr>
              <a:xfrm>
                <a:off x="963116" y="2588143"/>
                <a:ext cx="961937" cy="888985"/>
              </a:xfrm>
              <a:prstGeom prst="ellipse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MX" sz="6600" dirty="0">
                    <a:ln w="0"/>
                    <a:solidFill>
                      <a:schemeClr val="bg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1</a:t>
                </a:r>
              </a:p>
            </p:txBody>
          </p:sp>
        </p:grp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8020A2F5-46ED-8B97-3684-5F1C42598893}"/>
                </a:ext>
              </a:extLst>
            </p:cNvPr>
            <p:cNvSpPr/>
            <p:nvPr/>
          </p:nvSpPr>
          <p:spPr>
            <a:xfrm>
              <a:off x="2079357" y="2292375"/>
              <a:ext cx="2400643" cy="1230267"/>
            </a:xfrm>
            <a:prstGeom prst="rect">
              <a:avLst/>
            </a:prstGeom>
            <a:noFill/>
            <a:scene3d>
              <a:camera prst="perspectiveLeft"/>
              <a:lightRig rig="threePt" dir="t"/>
            </a:scene3d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2800" b="1" dirty="0">
                  <a:ln/>
                  <a:solidFill>
                    <a:schemeClr val="accent4"/>
                  </a:solidFill>
                </a:rPr>
                <a:t>Miércoles</a:t>
              </a:r>
              <a:r>
                <a:rPr lang="es-ES" sz="5400" b="1" cap="none" spc="0" dirty="0">
                  <a:ln/>
                  <a:solidFill>
                    <a:schemeClr val="accent4"/>
                  </a:solidFill>
                  <a:effectLst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91632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Elipse 25">
            <a:extLst>
              <a:ext uri="{FF2B5EF4-FFF2-40B4-BE49-F238E27FC236}">
                <a16:creationId xmlns:a16="http://schemas.microsoft.com/office/drawing/2014/main" id="{50136B77-B2A9-B4F3-093F-B84113A50046}"/>
              </a:ext>
            </a:extLst>
          </p:cNvPr>
          <p:cNvSpPr/>
          <p:nvPr/>
        </p:nvSpPr>
        <p:spPr>
          <a:xfrm>
            <a:off x="8030410" y="296442"/>
            <a:ext cx="3823805" cy="3719614"/>
          </a:xfrm>
          <a:prstGeom prst="ellipse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5" name="Elipse 24">
            <a:extLst>
              <a:ext uri="{FF2B5EF4-FFF2-40B4-BE49-F238E27FC236}">
                <a16:creationId xmlns:a16="http://schemas.microsoft.com/office/drawing/2014/main" id="{C2BA138E-6DDA-2EAA-7CF7-DF3025ECCAE9}"/>
              </a:ext>
            </a:extLst>
          </p:cNvPr>
          <p:cNvSpPr/>
          <p:nvPr/>
        </p:nvSpPr>
        <p:spPr>
          <a:xfrm>
            <a:off x="337785" y="1365395"/>
            <a:ext cx="3823805" cy="3719614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4" name="Elipse 23">
            <a:extLst>
              <a:ext uri="{FF2B5EF4-FFF2-40B4-BE49-F238E27FC236}">
                <a16:creationId xmlns:a16="http://schemas.microsoft.com/office/drawing/2014/main" id="{96821320-AE0F-E4CE-1D25-906AB61C57DA}"/>
              </a:ext>
            </a:extLst>
          </p:cNvPr>
          <p:cNvSpPr/>
          <p:nvPr/>
        </p:nvSpPr>
        <p:spPr>
          <a:xfrm>
            <a:off x="4688179" y="2263698"/>
            <a:ext cx="3823805" cy="3719614"/>
          </a:xfrm>
          <a:prstGeom prst="ellipse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1580578-3254-9D02-1372-4CE1B5C3EB1B}"/>
              </a:ext>
            </a:extLst>
          </p:cNvPr>
          <p:cNvSpPr txBox="1"/>
          <p:nvPr/>
        </p:nvSpPr>
        <p:spPr>
          <a:xfrm>
            <a:off x="1936270" y="595785"/>
            <a:ext cx="6094140" cy="67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</a:pPr>
            <a:r>
              <a:rPr lang="es-MX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bolsitas que contengan monedas de $1, $2 y $ 5 las necesarias para completar $ 10 pesos </a:t>
            </a:r>
            <a:endParaRPr lang="es-MX" sz="1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8A91F09-27C9-0E8F-FA34-C0AD5DFC70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667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46647" y="818819"/>
            <a:ext cx="1185686" cy="118568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8E0C096E-B83C-3E97-2A44-374615F4FA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667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96429" y="494009"/>
            <a:ext cx="1185686" cy="118568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7A6561ED-DB28-F6A9-27E8-772FDCC39E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667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177967" y="2503554"/>
            <a:ext cx="1185686" cy="118568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5FBA0BDE-2E62-D1FF-898F-0564FC550C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667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13368" y="1736668"/>
            <a:ext cx="1185686" cy="1185686"/>
          </a:xfrm>
          <a:prstGeom prst="rect">
            <a:avLst/>
          </a:prstGeom>
        </p:spPr>
      </p:pic>
      <p:pic>
        <p:nvPicPr>
          <p:cNvPr id="13" name="Picture 4" descr="Moneda: 2 Pesos (México) (1993~Actualidad - Estados Unidos Mexicanos -  Circulación) WCC:km604">
            <a:extLst>
              <a:ext uri="{FF2B5EF4-FFF2-40B4-BE49-F238E27FC236}">
                <a16:creationId xmlns:a16="http://schemas.microsoft.com/office/drawing/2014/main" id="{68F11ADB-2771-F10B-0851-73FB6B03E6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8221" y="3127759"/>
            <a:ext cx="1728191" cy="1728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Moneda: 2 Pesos (México) (1993~Actualidad - Estados Unidos Mexicanos -  Circulación) WCC:km604">
            <a:extLst>
              <a:ext uri="{FF2B5EF4-FFF2-40B4-BE49-F238E27FC236}">
                <a16:creationId xmlns:a16="http://schemas.microsoft.com/office/drawing/2014/main" id="{C0F04399-5972-3229-8CA8-A75418AF4D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97" y="2768703"/>
            <a:ext cx="1728191" cy="1728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Moneda: 2 Pesos (México) (1993~Actualidad - Estados Unidos Mexicanos -  Circulación) WCC:km604">
            <a:extLst>
              <a:ext uri="{FF2B5EF4-FFF2-40B4-BE49-F238E27FC236}">
                <a16:creationId xmlns:a16="http://schemas.microsoft.com/office/drawing/2014/main" id="{B2EDEBF5-F90E-7E43-DB67-3B5D5B7095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0841" y="1897125"/>
            <a:ext cx="1728191" cy="1728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Moneda, México, Dinero imagen png - imagen transparente descarga gratuita">
            <a:extLst>
              <a:ext uri="{FF2B5EF4-FFF2-40B4-BE49-F238E27FC236}">
                <a16:creationId xmlns:a16="http://schemas.microsoft.com/office/drawing/2014/main" id="{43BBDE5B-CCC5-845F-3F81-E64467526C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6296" l="9398" r="9548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5704" y="1899922"/>
            <a:ext cx="2868017" cy="2037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Moneda, México, Dinero imagen png - imagen transparente descarga gratuita">
            <a:extLst>
              <a:ext uri="{FF2B5EF4-FFF2-40B4-BE49-F238E27FC236}">
                <a16:creationId xmlns:a16="http://schemas.microsoft.com/office/drawing/2014/main" id="{A39B0979-70CE-550D-CC50-5DC001B80D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6296" l="9398" r="9548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425" y="2748656"/>
            <a:ext cx="2868017" cy="2037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Moneda, México, Dinero imagen png - imagen transparente descarga gratuita">
            <a:extLst>
              <a:ext uri="{FF2B5EF4-FFF2-40B4-BE49-F238E27FC236}">
                <a16:creationId xmlns:a16="http://schemas.microsoft.com/office/drawing/2014/main" id="{73172F59-0A0F-EA80-A5E1-CEEDDBE472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6296" l="9398" r="9548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4162" y="3537086"/>
            <a:ext cx="2868017" cy="2037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56B7F1E2-9D07-D546-12D5-7D902540A2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667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39645" y="1929219"/>
            <a:ext cx="1185686" cy="1185686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69CB1998-8AA2-B169-43F7-6B04A5E18D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667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16998" y="952285"/>
            <a:ext cx="1185686" cy="1185686"/>
          </a:xfrm>
          <a:prstGeom prst="rect">
            <a:avLst/>
          </a:prstGeom>
        </p:spPr>
      </p:pic>
      <p:pic>
        <p:nvPicPr>
          <p:cNvPr id="29" name="Picture 4" descr="Moneda: 2 Pesos (México) (1993~Actualidad - Estados Unidos Mexicanos -  Circulación) WCC:km604">
            <a:extLst>
              <a:ext uri="{FF2B5EF4-FFF2-40B4-BE49-F238E27FC236}">
                <a16:creationId xmlns:a16="http://schemas.microsoft.com/office/drawing/2014/main" id="{27B0CAEB-467F-F466-E9C6-3A167F9A12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9288" y="642289"/>
            <a:ext cx="1728191" cy="1728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6BF622DA-AF61-6E2A-D4B2-6F408D9B88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667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10644" y="1506384"/>
            <a:ext cx="1185686" cy="1185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2969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D2AD4EF0-70AB-422A-DAAC-3B5790E7798B}"/>
              </a:ext>
            </a:extLst>
          </p:cNvPr>
          <p:cNvGrpSpPr/>
          <p:nvPr/>
        </p:nvGrpSpPr>
        <p:grpSpPr>
          <a:xfrm>
            <a:off x="1832517" y="301083"/>
            <a:ext cx="5348868" cy="3021980"/>
            <a:chOff x="2103120" y="421376"/>
            <a:chExt cx="3992880" cy="2058694"/>
          </a:xfrm>
        </p:grpSpPr>
        <p:pic>
          <p:nvPicPr>
            <p:cNvPr id="5" name="Picture 2" descr="Tarjetas. Los alimentos: Vocabulario #Soyvisual">
              <a:extLst>
                <a:ext uri="{FF2B5EF4-FFF2-40B4-BE49-F238E27FC236}">
                  <a16:creationId xmlns:a16="http://schemas.microsoft.com/office/drawing/2014/main" id="{CEE8BB68-7A85-D5A1-B612-A6983F12A08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61" t="11092" r="50479" b="61954"/>
            <a:stretch/>
          </p:blipFill>
          <p:spPr bwMode="auto">
            <a:xfrm>
              <a:off x="2103120" y="421376"/>
              <a:ext cx="3992880" cy="20586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91EA39E7-CC9E-D856-446D-DEF895EBA3F3}"/>
                </a:ext>
              </a:extLst>
            </p:cNvPr>
            <p:cNvSpPr/>
            <p:nvPr/>
          </p:nvSpPr>
          <p:spPr>
            <a:xfrm>
              <a:off x="2598234" y="2051825"/>
              <a:ext cx="1371600" cy="27878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$ 2.00 pesos</a:t>
              </a:r>
            </a:p>
          </p:txBody>
        </p:sp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1C4A5DB1-D793-38E5-288E-B944BA6F1413}"/>
                </a:ext>
              </a:extLst>
            </p:cNvPr>
            <p:cNvSpPr/>
            <p:nvPr/>
          </p:nvSpPr>
          <p:spPr>
            <a:xfrm>
              <a:off x="4545980" y="2051825"/>
              <a:ext cx="1371600" cy="27878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$ 5.00 pesos</a:t>
              </a:r>
            </a:p>
          </p:txBody>
        </p:sp>
      </p:grpSp>
      <p:sp>
        <p:nvSpPr>
          <p:cNvPr id="19" name="CuadroTexto 18">
            <a:extLst>
              <a:ext uri="{FF2B5EF4-FFF2-40B4-BE49-F238E27FC236}">
                <a16:creationId xmlns:a16="http://schemas.microsoft.com/office/drawing/2014/main" id="{E1099707-57AD-5340-E50F-148691B32AE3}"/>
              </a:ext>
            </a:extLst>
          </p:cNvPr>
          <p:cNvSpPr txBox="1"/>
          <p:nvPr/>
        </p:nvSpPr>
        <p:spPr>
          <a:xfrm>
            <a:off x="2712535" y="3911035"/>
            <a:ext cx="6094140" cy="7184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</a:pPr>
            <a:r>
              <a:rPr lang="es-MX" sz="40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¿total a pagar? </a:t>
            </a:r>
            <a:endParaRPr lang="es-MX" sz="36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32996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A04B1A82-8D4A-C648-B347-81E2864F54B0}"/>
              </a:ext>
            </a:extLst>
          </p:cNvPr>
          <p:cNvSpPr txBox="1"/>
          <p:nvPr/>
        </p:nvSpPr>
        <p:spPr>
          <a:xfrm>
            <a:off x="2423532" y="660814"/>
            <a:ext cx="774638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“cajero” y “cambista” cada alumno debe tener $2 dos, una $5, una $10, la educadora pedirá que las canjeen; Por ejemplo: “quiero cambiar una moneda de 5 pesos por monedas de 1 peso, ¿cuántas monedas me darán?” o “quiero cambiar estas monedas por una sola (entregando dos de $2 y una de $1).</a:t>
            </a:r>
            <a:endParaRPr lang="es-MX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4FD487F2-3B16-CB41-59E7-E3FBE44FA6E8}"/>
              </a:ext>
            </a:extLst>
          </p:cNvPr>
          <p:cNvSpPr/>
          <p:nvPr/>
        </p:nvSpPr>
        <p:spPr>
          <a:xfrm>
            <a:off x="1527717" y="2442117"/>
            <a:ext cx="4137103" cy="3624146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3" name="Picture 6" descr="Moneda, México, Dinero imagen png - imagen transparente descarga gratuita">
            <a:extLst>
              <a:ext uri="{FF2B5EF4-FFF2-40B4-BE49-F238E27FC236}">
                <a16:creationId xmlns:a16="http://schemas.microsoft.com/office/drawing/2014/main" id="{00179BAF-B307-EB1F-4763-0E5FA85B70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6296" l="9398" r="9548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4380" y="3235289"/>
            <a:ext cx="2868017" cy="2037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lipse 5">
            <a:extLst>
              <a:ext uri="{FF2B5EF4-FFF2-40B4-BE49-F238E27FC236}">
                <a16:creationId xmlns:a16="http://schemas.microsoft.com/office/drawing/2014/main" id="{8AA683DB-D72C-8FA7-34C5-17DC89BCA288}"/>
              </a:ext>
            </a:extLst>
          </p:cNvPr>
          <p:cNvSpPr/>
          <p:nvPr/>
        </p:nvSpPr>
        <p:spPr>
          <a:xfrm>
            <a:off x="7476891" y="2126166"/>
            <a:ext cx="4137103" cy="3624146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Es igual a 3">
            <a:extLst>
              <a:ext uri="{FF2B5EF4-FFF2-40B4-BE49-F238E27FC236}">
                <a16:creationId xmlns:a16="http://schemas.microsoft.com/office/drawing/2014/main" id="{802AE141-EEE5-2E48-7EEA-08322BB34F3C}"/>
              </a:ext>
            </a:extLst>
          </p:cNvPr>
          <p:cNvSpPr/>
          <p:nvPr/>
        </p:nvSpPr>
        <p:spPr>
          <a:xfrm>
            <a:off x="5432504" y="2853965"/>
            <a:ext cx="2189356" cy="207041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E419AF3-36DD-43D1-6A33-A09EEACF7D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667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177967" y="2503554"/>
            <a:ext cx="1185686" cy="118568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1A85D08-47FF-7746-1DE4-B8FC5CA103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667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11063" y="2853965"/>
            <a:ext cx="1185686" cy="118568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6E25F93-C279-9711-0649-8033335A09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667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67620" y="3534090"/>
            <a:ext cx="1185686" cy="118568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86B99EE-7B3C-3D4C-4EC8-326005A3C6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667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193889" y="4252376"/>
            <a:ext cx="1185686" cy="118568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AF86D58A-1D50-4B6B-C768-0C9FE56A4A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667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59470" y="3994040"/>
            <a:ext cx="1185686" cy="1185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9391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B8628EDB-2EA7-4321-ACE8-E48A6D0DE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6554" y="4238324"/>
            <a:ext cx="2270760" cy="2270760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2581227A-0D9A-433E-BC59-705E5EE37D94}"/>
              </a:ext>
            </a:extLst>
          </p:cNvPr>
          <p:cNvGrpSpPr/>
          <p:nvPr/>
        </p:nvGrpSpPr>
        <p:grpSpPr>
          <a:xfrm>
            <a:off x="2039463" y="90550"/>
            <a:ext cx="2944195" cy="978574"/>
            <a:chOff x="487389" y="2413025"/>
            <a:chExt cx="3922915" cy="1303875"/>
          </a:xfrm>
        </p:grpSpPr>
        <p:grpSp>
          <p:nvGrpSpPr>
            <p:cNvPr id="11" name="Grupo 10">
              <a:extLst>
                <a:ext uri="{FF2B5EF4-FFF2-40B4-BE49-F238E27FC236}">
                  <a16:creationId xmlns:a16="http://schemas.microsoft.com/office/drawing/2014/main" id="{0C9DA564-742D-4E79-9A2C-0875D85B0AD1}"/>
                </a:ext>
              </a:extLst>
            </p:cNvPr>
            <p:cNvGrpSpPr/>
            <p:nvPr/>
          </p:nvGrpSpPr>
          <p:grpSpPr>
            <a:xfrm>
              <a:off x="487389" y="2413025"/>
              <a:ext cx="3922915" cy="1303875"/>
              <a:chOff x="487389" y="2413025"/>
              <a:chExt cx="3922915" cy="1303875"/>
            </a:xfrm>
          </p:grpSpPr>
          <p:pic>
            <p:nvPicPr>
              <p:cNvPr id="13" name="Imagen 12">
                <a:extLst>
                  <a:ext uri="{FF2B5EF4-FFF2-40B4-BE49-F238E27FC236}">
                    <a16:creationId xmlns:a16="http://schemas.microsoft.com/office/drawing/2014/main" id="{3A80F70C-E3AA-432F-BEC7-18D45D00D07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0000" b="24386"/>
              <a:stretch/>
            </p:blipFill>
            <p:spPr>
              <a:xfrm>
                <a:off x="487389" y="2413025"/>
                <a:ext cx="3922915" cy="1303875"/>
              </a:xfrm>
              <a:prstGeom prst="rect">
                <a:avLst/>
              </a:prstGeom>
            </p:spPr>
          </p:pic>
          <p:sp>
            <p:nvSpPr>
              <p:cNvPr id="14" name="Elipse 13">
                <a:extLst>
                  <a:ext uri="{FF2B5EF4-FFF2-40B4-BE49-F238E27FC236}">
                    <a16:creationId xmlns:a16="http://schemas.microsoft.com/office/drawing/2014/main" id="{3494AD93-8FE9-4F36-87D0-C24F545E0736}"/>
                  </a:ext>
                </a:extLst>
              </p:cNvPr>
              <p:cNvSpPr/>
              <p:nvPr/>
            </p:nvSpPr>
            <p:spPr>
              <a:xfrm>
                <a:off x="963116" y="2588143"/>
                <a:ext cx="961937" cy="888985"/>
              </a:xfrm>
              <a:prstGeom prst="ellipse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MX" sz="5400" dirty="0">
                    <a:ln w="0"/>
                    <a:solidFill>
                      <a:schemeClr val="bg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4</a:t>
                </a:r>
              </a:p>
            </p:txBody>
          </p:sp>
        </p:grp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C06E0845-4589-476E-A258-64D9ECD73757}"/>
                </a:ext>
              </a:extLst>
            </p:cNvPr>
            <p:cNvSpPr/>
            <p:nvPr/>
          </p:nvSpPr>
          <p:spPr>
            <a:xfrm>
              <a:off x="2017292" y="2451906"/>
              <a:ext cx="2300772" cy="1025222"/>
            </a:xfrm>
            <a:prstGeom prst="rect">
              <a:avLst/>
            </a:prstGeom>
            <a:noFill/>
            <a:scene3d>
              <a:camera prst="perspectiveLeft"/>
              <a:lightRig rig="threePt" dir="t"/>
            </a:scene3d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4400" b="1" cap="none" spc="0" dirty="0">
                  <a:ln>
                    <a:solidFill>
                      <a:schemeClr val="bg1"/>
                    </a:solidFill>
                  </a:ln>
                  <a:solidFill>
                    <a:schemeClr val="accent4"/>
                  </a:solidFill>
                  <a:effectLst/>
                </a:rPr>
                <a:t>Jueves</a:t>
              </a:r>
              <a:endParaRPr lang="es-ES" sz="5400" b="1" cap="none" spc="0" dirty="0">
                <a:ln/>
                <a:solidFill>
                  <a:schemeClr val="accent4"/>
                </a:solidFill>
                <a:effectLst/>
              </a:endParaRPr>
            </a:p>
          </p:txBody>
        </p:sp>
      </p:grpSp>
      <p:sp>
        <p:nvSpPr>
          <p:cNvPr id="9" name="CuadroTexto 8">
            <a:extLst>
              <a:ext uri="{FF2B5EF4-FFF2-40B4-BE49-F238E27FC236}">
                <a16:creationId xmlns:a16="http://schemas.microsoft.com/office/drawing/2014/main" id="{AD70F12D-6561-75F6-6E3B-F56A3D19C022}"/>
              </a:ext>
            </a:extLst>
          </p:cNvPr>
          <p:cNvSpPr txBox="1"/>
          <p:nvPr/>
        </p:nvSpPr>
        <p:spPr>
          <a:xfrm>
            <a:off x="3046828" y="5189038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https://www.youtube.com/watch?v=R93ce4FZGbc</a:t>
            </a:r>
          </a:p>
        </p:txBody>
      </p:sp>
      <p:pic>
        <p:nvPicPr>
          <p:cNvPr id="3" name="Elementos multimedia en línea 2" title="Baby Shark | Animal Songs | PINKFONG Songs for Children">
            <a:hlinkClick r:id="" action="ppaction://media"/>
            <a:extLst>
              <a:ext uri="{FF2B5EF4-FFF2-40B4-BE49-F238E27FC236}">
                <a16:creationId xmlns:a16="http://schemas.microsoft.com/office/drawing/2014/main" id="{FA289020-0EA4-D4C3-E597-B37D90465BA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623170" y="1200552"/>
            <a:ext cx="6973384" cy="3939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274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FB253E8-0F27-1133-2A6C-043C314971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406" t="22154" r="10779" b="9931"/>
          <a:stretch/>
        </p:blipFill>
        <p:spPr>
          <a:xfrm>
            <a:off x="838200" y="365125"/>
            <a:ext cx="9135794" cy="6223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5186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21F3C2C8-73C2-40FA-A55E-B27F895787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8764" y="4061088"/>
            <a:ext cx="2270760" cy="2270760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02B4D927-7EA2-4F45-9CF5-28A998ECC011}"/>
              </a:ext>
            </a:extLst>
          </p:cNvPr>
          <p:cNvGrpSpPr/>
          <p:nvPr/>
        </p:nvGrpSpPr>
        <p:grpSpPr>
          <a:xfrm>
            <a:off x="2039463" y="0"/>
            <a:ext cx="2963033" cy="1069123"/>
            <a:chOff x="487389" y="2292375"/>
            <a:chExt cx="3948014" cy="1424525"/>
          </a:xfrm>
        </p:grpSpPr>
        <p:grpSp>
          <p:nvGrpSpPr>
            <p:cNvPr id="11" name="Grupo 10">
              <a:extLst>
                <a:ext uri="{FF2B5EF4-FFF2-40B4-BE49-F238E27FC236}">
                  <a16:creationId xmlns:a16="http://schemas.microsoft.com/office/drawing/2014/main" id="{E3E31F50-1312-4A95-B840-48DED0C2B047}"/>
                </a:ext>
              </a:extLst>
            </p:cNvPr>
            <p:cNvGrpSpPr/>
            <p:nvPr/>
          </p:nvGrpSpPr>
          <p:grpSpPr>
            <a:xfrm>
              <a:off x="487389" y="2413025"/>
              <a:ext cx="3922915" cy="1303875"/>
              <a:chOff x="487389" y="2413025"/>
              <a:chExt cx="3922915" cy="1303875"/>
            </a:xfrm>
          </p:grpSpPr>
          <p:pic>
            <p:nvPicPr>
              <p:cNvPr id="13" name="Imagen 12">
                <a:extLst>
                  <a:ext uri="{FF2B5EF4-FFF2-40B4-BE49-F238E27FC236}">
                    <a16:creationId xmlns:a16="http://schemas.microsoft.com/office/drawing/2014/main" id="{769E5253-AE07-4257-AB95-6691D9AEEAA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0000" b="24386"/>
              <a:stretch/>
            </p:blipFill>
            <p:spPr>
              <a:xfrm>
                <a:off x="487389" y="2413025"/>
                <a:ext cx="3922915" cy="1303875"/>
              </a:xfrm>
              <a:prstGeom prst="rect">
                <a:avLst/>
              </a:prstGeom>
            </p:spPr>
          </p:pic>
          <p:sp>
            <p:nvSpPr>
              <p:cNvPr id="14" name="Elipse 13">
                <a:extLst>
                  <a:ext uri="{FF2B5EF4-FFF2-40B4-BE49-F238E27FC236}">
                    <a16:creationId xmlns:a16="http://schemas.microsoft.com/office/drawing/2014/main" id="{8D272CFA-2512-4F0F-8AC9-66590AC02B95}"/>
                  </a:ext>
                </a:extLst>
              </p:cNvPr>
              <p:cNvSpPr/>
              <p:nvPr/>
            </p:nvSpPr>
            <p:spPr>
              <a:xfrm>
                <a:off x="963116" y="2588143"/>
                <a:ext cx="961937" cy="888985"/>
              </a:xfrm>
              <a:prstGeom prst="ellipse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MX" sz="6600" dirty="0">
                    <a:ln w="0"/>
                    <a:solidFill>
                      <a:schemeClr val="bg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1</a:t>
                </a:r>
              </a:p>
            </p:txBody>
          </p:sp>
        </p:grp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08DC687B-CBC8-4843-B1FF-51A9646BC580}"/>
                </a:ext>
              </a:extLst>
            </p:cNvPr>
            <p:cNvSpPr/>
            <p:nvPr/>
          </p:nvSpPr>
          <p:spPr>
            <a:xfrm>
              <a:off x="2123955" y="2292375"/>
              <a:ext cx="2311448" cy="1230267"/>
            </a:xfrm>
            <a:prstGeom prst="rect">
              <a:avLst/>
            </a:prstGeom>
            <a:noFill/>
            <a:scene3d>
              <a:camera prst="perspectiveLeft"/>
              <a:lightRig rig="threePt" dir="t"/>
            </a:scene3d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3600" b="1" cap="none" spc="0" dirty="0">
                  <a:ln/>
                  <a:solidFill>
                    <a:schemeClr val="accent4"/>
                  </a:solidFill>
                  <a:effectLst/>
                </a:rPr>
                <a:t>viernes</a:t>
              </a:r>
              <a:r>
                <a:rPr lang="es-ES" sz="5400" b="1" cap="none" spc="0" dirty="0">
                  <a:ln/>
                  <a:solidFill>
                    <a:schemeClr val="accent4"/>
                  </a:solidFill>
                  <a:effectLst/>
                </a:rPr>
                <a:t> </a:t>
              </a:r>
            </a:p>
          </p:txBody>
        </p:sp>
      </p:grpSp>
      <p:sp>
        <p:nvSpPr>
          <p:cNvPr id="9" name="CuadroTexto 8">
            <a:extLst>
              <a:ext uri="{FF2B5EF4-FFF2-40B4-BE49-F238E27FC236}">
                <a16:creationId xmlns:a16="http://schemas.microsoft.com/office/drawing/2014/main" id="{6A65592E-0246-8D13-EED4-C59B40511041}"/>
              </a:ext>
            </a:extLst>
          </p:cNvPr>
          <p:cNvSpPr txBox="1"/>
          <p:nvPr/>
        </p:nvSpPr>
        <p:spPr>
          <a:xfrm>
            <a:off x="3046828" y="5350970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https://www.youtube.com/watch?v=UQW1C8j0FZo</a:t>
            </a:r>
          </a:p>
        </p:txBody>
      </p:sp>
      <p:pic>
        <p:nvPicPr>
          <p:cNvPr id="4" name="Elementos multimedia en línea 3" title="El monstruo de la laguna - CANTICUÉNTICOS (con subtítulos)">
            <a:hlinkClick r:id="" action="ppaction://media"/>
            <a:extLst>
              <a:ext uri="{FF2B5EF4-FFF2-40B4-BE49-F238E27FC236}">
                <a16:creationId xmlns:a16="http://schemas.microsoft.com/office/drawing/2014/main" id="{ECEE88C3-ED34-C9CD-34EC-FB303BB2A95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039463" y="1249477"/>
            <a:ext cx="7259282" cy="4101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05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D85F2B96-CBB5-7BD5-675C-B20AAC7F16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800" t="16890" r="35600" b="15999"/>
          <a:stretch/>
        </p:blipFill>
        <p:spPr>
          <a:xfrm>
            <a:off x="2133600" y="304800"/>
            <a:ext cx="4754880" cy="64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05656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1151</TotalTime>
  <Words>367</Words>
  <Application>Microsoft Office PowerPoint</Application>
  <PresentationFormat>Panorámica</PresentationFormat>
  <Paragraphs>61</Paragraphs>
  <Slides>20</Slides>
  <Notes>0</Notes>
  <HiddenSlides>0</HiddenSlides>
  <MMClips>6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Symbol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HP</dc:creator>
  <cp:lastModifiedBy>Rocío García villegas</cp:lastModifiedBy>
  <cp:revision>29</cp:revision>
  <dcterms:created xsi:type="dcterms:W3CDTF">2022-02-28T00:23:11Z</dcterms:created>
  <dcterms:modified xsi:type="dcterms:W3CDTF">2022-05-10T01:30:51Z</dcterms:modified>
</cp:coreProperties>
</file>