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3" r:id="rId2"/>
    <p:sldId id="257" r:id="rId3"/>
    <p:sldId id="281" r:id="rId4"/>
    <p:sldId id="279" r:id="rId5"/>
    <p:sldId id="285" r:id="rId6"/>
    <p:sldId id="258" r:id="rId7"/>
    <p:sldId id="280" r:id="rId8"/>
    <p:sldId id="286" r:id="rId9"/>
    <p:sldId id="283" r:id="rId10"/>
    <p:sldId id="260" r:id="rId11"/>
    <p:sldId id="287" r:id="rId12"/>
    <p:sldId id="282" r:id="rId13"/>
    <p:sldId id="261" r:id="rId14"/>
    <p:sldId id="278" r:id="rId15"/>
    <p:sldId id="277" r:id="rId16"/>
    <p:sldId id="288" r:id="rId17"/>
    <p:sldId id="289" r:id="rId18"/>
    <p:sldId id="284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60A75"/>
    <a:srgbClr val="B2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6DoPp-LkTA?feature=oembed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GLduNQ5kA4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aVxb8JQowI?feature=oembed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1NyW-HmSsg?start=23&amp;feature=oembed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hNi7f4AzmU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hNi7f4AzmU?feature=oembed" TargetMode="Externa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MfWq_KotzE?feature=oembed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kRTgXy4HeQ?feature=oembed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D40DC002-9B00-49DF-B5C6-B3E6DDC9898B}"/>
              </a:ext>
            </a:extLst>
          </p:cNvPr>
          <p:cNvGrpSpPr/>
          <p:nvPr/>
        </p:nvGrpSpPr>
        <p:grpSpPr>
          <a:xfrm>
            <a:off x="3077930" y="4737775"/>
            <a:ext cx="5371612" cy="1350484"/>
            <a:chOff x="1739591" y="4495762"/>
            <a:chExt cx="5371612" cy="135048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0EF3472-4516-40E3-AC93-F1F4C91461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747C7D8-272D-44DE-9CDB-15AD1D6E528B}"/>
                </a:ext>
              </a:extLst>
            </p:cNvPr>
            <p:cNvSpPr/>
            <p:nvPr/>
          </p:nvSpPr>
          <p:spPr>
            <a:xfrm>
              <a:off x="5089908" y="4775737"/>
              <a:ext cx="75533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dirty="0">
                  <a:ln/>
                  <a:solidFill>
                    <a:srgbClr val="F60A75"/>
                  </a:solidFill>
                </a:rPr>
                <a:t>29</a:t>
              </a:r>
              <a:endParaRPr lang="es-ES" sz="4400" b="1" cap="none" spc="0" dirty="0">
                <a:ln/>
                <a:solidFill>
                  <a:srgbClr val="F60A75"/>
                </a:solidFill>
                <a:effectLst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938C58A-0E3C-4784-828C-00E67F77EC7D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tx2">
                      <a:lumMod val="50000"/>
                    </a:schemeClr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D05206B3-CB6D-46D8-A4C0-611A95D2E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56" y="1016689"/>
            <a:ext cx="2533226" cy="250257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6FBA386-D7E7-49B1-93CF-6910C7530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173" y="2322542"/>
            <a:ext cx="2533226" cy="25025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9104FE1-E5B0-4135-BA0A-DC0270640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859147"/>
            <a:ext cx="7974453" cy="33649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E0795E-9780-4C58-BF7C-6DF3D0A581A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185" b="54444" l="17344" r="86250">
                        <a14:foregroundMark x1="19844" y1="40278" x2="79010" y2="39907"/>
                        <a14:foregroundMark x1="20833" y1="45833" x2="79010" y2="44815"/>
                        <a14:foregroundMark x1="66146" y1="32685" x2="80000" y2="36481"/>
                        <a14:foregroundMark x1="20833" y1="35463" x2="29635" y2="34722"/>
                        <a14:backgroundMark x1="66510" y1="52130" x2="83333" y2="48611"/>
                        <a14:backgroundMark x1="78229" y1="52130" x2="84688" y2="51389"/>
                      </a14:backgroundRemoval>
                    </a14:imgEffect>
                    <a14:imgEffect>
                      <a14:artisticPaintStrokes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21" y="0"/>
            <a:ext cx="11298323" cy="635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DF97A48-5AE2-4ADE-8158-C2054DE48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74" y="4643373"/>
            <a:ext cx="2270760" cy="2270760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36C0FFF-0370-4C9E-94F8-A990D2D0AE74}"/>
              </a:ext>
            </a:extLst>
          </p:cNvPr>
          <p:cNvGrpSpPr/>
          <p:nvPr/>
        </p:nvGrpSpPr>
        <p:grpSpPr>
          <a:xfrm>
            <a:off x="2039463" y="0"/>
            <a:ext cx="3017503" cy="1069123"/>
            <a:chOff x="487389" y="2292375"/>
            <a:chExt cx="4020592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E06F201A-EFB9-4647-8BDB-E1D56D15671C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C05CD421-5A24-48F6-8BF8-D4967137A7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4BC3E8F2-67E2-4C2C-8D42-1D7A3CBF4F5C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5A37AC-6057-4348-9C6F-61C0E1202177}"/>
                </a:ext>
              </a:extLst>
            </p:cNvPr>
            <p:cNvSpPr/>
            <p:nvPr/>
          </p:nvSpPr>
          <p:spPr>
            <a:xfrm>
              <a:off x="2051377" y="2292375"/>
              <a:ext cx="2456604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89FA4C8-5701-4B11-87B1-2408B1B177FE}"/>
              </a:ext>
            </a:extLst>
          </p:cNvPr>
          <p:cNvSpPr txBox="1"/>
          <p:nvPr/>
        </p:nvSpPr>
        <p:spPr>
          <a:xfrm>
            <a:off x="3118447" y="5778753"/>
            <a:ext cx="6298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https://www.youtube.com/watch?v=z6DoPp-LkTA</a:t>
            </a:r>
          </a:p>
        </p:txBody>
      </p:sp>
      <p:pic>
        <p:nvPicPr>
          <p:cNvPr id="17" name="Elementos multimedia en línea 16" title="COREOKIDS - el baile del cuerpo -DIVERPLAY- Yo tengo un cuerpo y lo voy a mover">
            <a:hlinkClick r:id="" action="ppaction://media"/>
            <a:extLst>
              <a:ext uri="{FF2B5EF4-FFF2-40B4-BE49-F238E27FC236}">
                <a16:creationId xmlns:a16="http://schemas.microsoft.com/office/drawing/2014/main" id="{C71CE9DE-C97F-4BB3-A00C-700F57F63D1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667923" y="1008982"/>
            <a:ext cx="8290475" cy="468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Los cuerpos geométricos para niños - Vocabulario para primaria">
            <a:hlinkClick r:id="" action="ppaction://media"/>
            <a:extLst>
              <a:ext uri="{FF2B5EF4-FFF2-40B4-BE49-F238E27FC236}">
                <a16:creationId xmlns:a16="http://schemas.microsoft.com/office/drawing/2014/main" id="{0BA55475-02DD-446C-999B-0301E0A2D82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29098" y="824777"/>
            <a:ext cx="7362142" cy="415961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73DE945-7889-4288-BC98-57C3A414E639}"/>
              </a:ext>
            </a:extLst>
          </p:cNvPr>
          <p:cNvSpPr txBox="1"/>
          <p:nvPr/>
        </p:nvSpPr>
        <p:spPr>
          <a:xfrm>
            <a:off x="2503026" y="5527439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https://www.youtube.com/watch?v=5GLduNQ5kA4</a:t>
            </a:r>
          </a:p>
        </p:txBody>
      </p:sp>
    </p:spTree>
    <p:extLst>
      <p:ext uri="{BB962C8B-B14F-4D97-AF65-F5344CB8AC3E}">
        <p14:creationId xmlns:p14="http://schemas.microsoft.com/office/powerpoint/2010/main" val="246194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uerpos Geométricos Básicos - Figuras Geométricas 3D - Los Cuerpos  Geométricos - YouTube">
            <a:extLst>
              <a:ext uri="{FF2B5EF4-FFF2-40B4-BE49-F238E27FC236}">
                <a16:creationId xmlns:a16="http://schemas.microsoft.com/office/drawing/2014/main" id="{B489A8CC-64CF-49B4-B3AB-3882DC8D3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349" y="2005704"/>
            <a:ext cx="7069479" cy="395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9718D5F-E469-44C5-BC1E-792705F85186}"/>
              </a:ext>
            </a:extLst>
          </p:cNvPr>
          <p:cNvSpPr txBox="1"/>
          <p:nvPr/>
        </p:nvSpPr>
        <p:spPr>
          <a:xfrm>
            <a:off x="2088066" y="407240"/>
            <a:ext cx="69517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comentan a qué formas geométricas se parecen y las diferencias que hay entre figura y cuerpos geométricos </a:t>
            </a:r>
          </a:p>
        </p:txBody>
      </p:sp>
    </p:spTree>
    <p:extLst>
      <p:ext uri="{BB962C8B-B14F-4D97-AF65-F5344CB8AC3E}">
        <p14:creationId xmlns:p14="http://schemas.microsoft.com/office/powerpoint/2010/main" val="2397129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192ECDF-22FA-4DFD-B225-332FA4A7412A}"/>
              </a:ext>
            </a:extLst>
          </p:cNvPr>
          <p:cNvSpPr txBox="1"/>
          <p:nvPr/>
        </p:nvSpPr>
        <p:spPr>
          <a:xfrm>
            <a:off x="754701" y="1271215"/>
            <a:ext cx="92352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tx2">
                    <a:lumMod val="50000"/>
                  </a:schemeClr>
                </a:solidFill>
              </a:rPr>
              <a:t>La educadora les propone dibujar, en el papel de colores, varias de las caras de cada uno de los cuerpos geométricos, que las recorten y encuentren la cara del cuerpo que le corresponda a cada figura geométrica.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ACE6C1E-B0DC-40D6-90CE-4050E291BD42}"/>
              </a:ext>
            </a:extLst>
          </p:cNvPr>
          <p:cNvSpPr/>
          <p:nvPr/>
        </p:nvSpPr>
        <p:spPr>
          <a:xfrm>
            <a:off x="754701" y="563329"/>
            <a:ext cx="92352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Calcar las caras de los cuerpos geométricos </a:t>
            </a:r>
          </a:p>
        </p:txBody>
      </p:sp>
      <p:pic>
        <p:nvPicPr>
          <p:cNvPr id="5122" name="Picture 2" descr="Fundamento teórico | 3D Geometría">
            <a:extLst>
              <a:ext uri="{FF2B5EF4-FFF2-40B4-BE49-F238E27FC236}">
                <a16:creationId xmlns:a16="http://schemas.microsoft.com/office/drawing/2014/main" id="{6D2CAB23-50CA-4A9C-A60E-3FA7D18A4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614" y="2296327"/>
            <a:ext cx="3758038" cy="293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and2mind Formas 3D rellenables de plástico, sólidos geométricos amarillos  para medir el volumen (juego de 14) : Amazon.com.mx: Oficina y papelería">
            <a:extLst>
              <a:ext uri="{FF2B5EF4-FFF2-40B4-BE49-F238E27FC236}">
                <a16:creationId xmlns:a16="http://schemas.microsoft.com/office/drawing/2014/main" id="{01639C73-A838-40C6-82E1-ECCF5B797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079" y="2070979"/>
            <a:ext cx="3662711" cy="366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684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7CBC655-F244-4E96-86E1-FC3CE9863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637" y="4298482"/>
            <a:ext cx="2270760" cy="227076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7A77794-587B-499D-81B8-5ADAC66CCB14}"/>
              </a:ext>
            </a:extLst>
          </p:cNvPr>
          <p:cNvGrpSpPr/>
          <p:nvPr/>
        </p:nvGrpSpPr>
        <p:grpSpPr>
          <a:xfrm>
            <a:off x="2039463" y="0"/>
            <a:ext cx="3026416" cy="1069123"/>
            <a:chOff x="487389" y="2292375"/>
            <a:chExt cx="4032468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BFDAD801-5005-4B49-A8FD-7C539BBB5A6A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499B41BA-20CC-4B7B-BBE7-79E3E4648E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7A29694F-FBCD-4BB7-9CC2-BAD8809441B3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</p:grp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0346F84-A159-4F91-AC83-B98D2AC429D4}"/>
                </a:ext>
              </a:extLst>
            </p:cNvPr>
            <p:cNvSpPr/>
            <p:nvPr/>
          </p:nvSpPr>
          <p:spPr>
            <a:xfrm>
              <a:off x="2039504" y="2292375"/>
              <a:ext cx="2480353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0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2EEDDAE-8D02-49FB-8BFE-8C7C6AFC67C9}"/>
              </a:ext>
            </a:extLst>
          </p:cNvPr>
          <p:cNvSpPr txBox="1"/>
          <p:nvPr/>
        </p:nvSpPr>
        <p:spPr>
          <a:xfrm>
            <a:off x="2613860" y="5891281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https://www.youtube.com/watch?v=UaVxb8JQowI</a:t>
            </a:r>
          </a:p>
        </p:txBody>
      </p:sp>
      <p:pic>
        <p:nvPicPr>
          <p:cNvPr id="4" name="Elementos multimedia en línea 3" title="Clases de Hip hop ( Infantil ) con Adrián Franco. Backstreet boys - everybody.">
            <a:hlinkClick r:id="" action="ppaction://media"/>
            <a:extLst>
              <a:ext uri="{FF2B5EF4-FFF2-40B4-BE49-F238E27FC236}">
                <a16:creationId xmlns:a16="http://schemas.microsoft.com/office/drawing/2014/main" id="{35221D8A-E0A8-4140-88BF-731D384AD9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52823" y="1158846"/>
            <a:ext cx="8207814" cy="463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 clase de María José: PRISMAS Y ESFERAS">
            <a:extLst>
              <a:ext uri="{FF2B5EF4-FFF2-40B4-BE49-F238E27FC236}">
                <a16:creationId xmlns:a16="http://schemas.microsoft.com/office/drawing/2014/main" id="{CE56FFE1-BB2B-4BFE-9064-D44CE17B4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005" y="1322052"/>
            <a:ext cx="5092390" cy="381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AREA 1 - Muse TECHNOLOGIES">
            <a:extLst>
              <a:ext uri="{FF2B5EF4-FFF2-40B4-BE49-F238E27FC236}">
                <a16:creationId xmlns:a16="http://schemas.microsoft.com/office/drawing/2014/main" id="{530685E7-4DFF-4443-BC29-C4130E5C1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74990" y="2402327"/>
            <a:ext cx="4519148" cy="235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a clase de María José: PRISMAS Y ESFERAS">
            <a:extLst>
              <a:ext uri="{FF2B5EF4-FFF2-40B4-BE49-F238E27FC236}">
                <a16:creationId xmlns:a16="http://schemas.microsoft.com/office/drawing/2014/main" id="{FF911B5C-1CF2-4A46-A015-6C5CC61B4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97" y="1322052"/>
            <a:ext cx="2591708" cy="345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76B6314-C6C8-45B4-AB1E-EFC20D6FC30B}"/>
              </a:ext>
            </a:extLst>
          </p:cNvPr>
          <p:cNvSpPr/>
          <p:nvPr/>
        </p:nvSpPr>
        <p:spPr>
          <a:xfrm>
            <a:off x="2133284" y="563329"/>
            <a:ext cx="647805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es-MX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bjetos que se asemejen a los cuerpos geométricos</a:t>
            </a:r>
            <a:endParaRPr lang="es-ES" sz="4800" b="0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23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 clase de María José: PRISMAS Y ESFERAS">
            <a:extLst>
              <a:ext uri="{FF2B5EF4-FFF2-40B4-BE49-F238E27FC236}">
                <a16:creationId xmlns:a16="http://schemas.microsoft.com/office/drawing/2014/main" id="{CE56FFE1-BB2B-4BFE-9064-D44CE17B4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53" y="2023659"/>
            <a:ext cx="3747575" cy="281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AREA 1 - Muse TECHNOLOGIES">
            <a:extLst>
              <a:ext uri="{FF2B5EF4-FFF2-40B4-BE49-F238E27FC236}">
                <a16:creationId xmlns:a16="http://schemas.microsoft.com/office/drawing/2014/main" id="{530685E7-4DFF-4443-BC29-C4130E5C1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35111" y="2105148"/>
            <a:ext cx="4519148" cy="235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a clase de María José: PRISMAS Y ESFERAS">
            <a:extLst>
              <a:ext uri="{FF2B5EF4-FFF2-40B4-BE49-F238E27FC236}">
                <a16:creationId xmlns:a16="http://schemas.microsoft.com/office/drawing/2014/main" id="{FF911B5C-1CF2-4A46-A015-6C5CC61B4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1" y="1927843"/>
            <a:ext cx="2377453" cy="316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⊛ RECETA DE CONO DE HELADO 🏅 【 Recetas de Dulces 】">
            <a:extLst>
              <a:ext uri="{FF2B5EF4-FFF2-40B4-BE49-F238E27FC236}">
                <a16:creationId xmlns:a16="http://schemas.microsoft.com/office/drawing/2014/main" id="{7AD0F030-B87E-4EEA-9702-0325856B9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165" y="2023659"/>
            <a:ext cx="2810682" cy="281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DCE172D-0C32-46E4-9E84-F757AA81F3D9}"/>
              </a:ext>
            </a:extLst>
          </p:cNvPr>
          <p:cNvSpPr/>
          <p:nvPr/>
        </p:nvSpPr>
        <p:spPr>
          <a:xfrm>
            <a:off x="2128389" y="414739"/>
            <a:ext cx="35846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Clasificación </a:t>
            </a:r>
            <a:endParaRPr lang="es-ES" sz="4800" b="0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096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a clase de María José: PRISMAS Y ESFERAS">
            <a:extLst>
              <a:ext uri="{FF2B5EF4-FFF2-40B4-BE49-F238E27FC236}">
                <a16:creationId xmlns:a16="http://schemas.microsoft.com/office/drawing/2014/main" id="{7BEBD407-3059-42FD-9127-2B8937DBAC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" t="28834" r="51471" b="24833"/>
          <a:stretch/>
        </p:blipFill>
        <p:spPr bwMode="auto">
          <a:xfrm>
            <a:off x="861060" y="3101340"/>
            <a:ext cx="3653790" cy="317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a clase de María José: PRISMAS Y ESFERAS">
            <a:extLst>
              <a:ext uri="{FF2B5EF4-FFF2-40B4-BE49-F238E27FC236}">
                <a16:creationId xmlns:a16="http://schemas.microsoft.com/office/drawing/2014/main" id="{3EAF7176-9E34-437C-9729-D42257F33C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9" t="23000" r="2429" b="24833"/>
          <a:stretch/>
        </p:blipFill>
        <p:spPr bwMode="auto">
          <a:xfrm>
            <a:off x="5520690" y="3101340"/>
            <a:ext cx="4104745" cy="317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GEOMETRIMATES: Esfera">
            <a:extLst>
              <a:ext uri="{FF2B5EF4-FFF2-40B4-BE49-F238E27FC236}">
                <a16:creationId xmlns:a16="http://schemas.microsoft.com/office/drawing/2014/main" id="{2628852C-B107-4875-87C9-2180DEBFF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354" y="1043939"/>
            <a:ext cx="2743201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Transformando el cubo | Sobre todo, Matemáticas">
            <a:extLst>
              <a:ext uri="{FF2B5EF4-FFF2-40B4-BE49-F238E27FC236}">
                <a16:creationId xmlns:a16="http://schemas.microsoft.com/office/drawing/2014/main" id="{F311DE40-DBB3-4455-A306-E033A9336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64870"/>
            <a:ext cx="220027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810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D7B4DD09-14AD-4F2D-BA6E-FCDE39530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240" y="4081914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AB84C44C-5D7F-4C81-90E2-CB909ABC0592}"/>
              </a:ext>
            </a:extLst>
          </p:cNvPr>
          <p:cNvGrpSpPr/>
          <p:nvPr/>
        </p:nvGrpSpPr>
        <p:grpSpPr>
          <a:xfrm>
            <a:off x="2039462" y="90550"/>
            <a:ext cx="3191808" cy="978574"/>
            <a:chOff x="487389" y="2413025"/>
            <a:chExt cx="4123844" cy="1303875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78EB81F6-FAC4-46D1-B097-C40D64CA2BF7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8248F698-3EED-46C6-B516-322F42D713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DD36EB3C-A1CF-476A-8E0A-FFAF81CCF84F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3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DC7C60FB-C957-4DA7-8DB5-0EE0BE0691B8}"/>
                </a:ext>
              </a:extLst>
            </p:cNvPr>
            <p:cNvSpPr/>
            <p:nvPr/>
          </p:nvSpPr>
          <p:spPr>
            <a:xfrm>
              <a:off x="1724123" y="2629532"/>
              <a:ext cx="2887110" cy="86118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Miércoles </a:t>
              </a: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6492C4B-D13C-419A-BDD1-0D958D532567}"/>
              </a:ext>
            </a:extLst>
          </p:cNvPr>
          <p:cNvSpPr txBox="1"/>
          <p:nvPr/>
        </p:nvSpPr>
        <p:spPr>
          <a:xfrm>
            <a:off x="2779933" y="5722839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https://www.youtube.com/watch?v=i1NyW-HmSsg&amp;t=23s</a:t>
            </a:r>
          </a:p>
        </p:txBody>
      </p:sp>
      <p:pic>
        <p:nvPicPr>
          <p:cNvPr id="4" name="Elementos multimedia en línea 3" title="Coreografía: &quot;Agua - J Balvin&quot; para niños - Miss Jessica">
            <a:hlinkClick r:id="" action="ppaction://media"/>
            <a:extLst>
              <a:ext uri="{FF2B5EF4-FFF2-40B4-BE49-F238E27FC236}">
                <a16:creationId xmlns:a16="http://schemas.microsoft.com/office/drawing/2014/main" id="{234A5F58-4874-4C26-AA2D-CC83F8F3E0F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94042" y="1231615"/>
            <a:ext cx="7614652" cy="430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B3F9B8B-568F-4B8B-9A72-F8EAD300DDB4}"/>
              </a:ext>
            </a:extLst>
          </p:cNvPr>
          <p:cNvSpPr txBox="1"/>
          <p:nvPr/>
        </p:nvSpPr>
        <p:spPr>
          <a:xfrm>
            <a:off x="2723686" y="5708753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https://www.youtube.com/watch?v=rhNi7f4AzmU</a:t>
            </a:r>
            <a:endParaRPr lang="es-MX" dirty="0"/>
          </a:p>
        </p:txBody>
      </p:sp>
      <p:pic>
        <p:nvPicPr>
          <p:cNvPr id="6" name="Elementos multimedia en línea 5" title="CUERPOS GEOMETRICOS Ejemplos y Juegos Para Niños">
            <a:hlinkClick r:id="" action="ppaction://media"/>
            <a:extLst>
              <a:ext uri="{FF2B5EF4-FFF2-40B4-BE49-F238E27FC236}">
                <a16:creationId xmlns:a16="http://schemas.microsoft.com/office/drawing/2014/main" id="{12B9F3E8-83DE-4447-9A1C-215C149D5D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02936" y="648475"/>
            <a:ext cx="8285046" cy="468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2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La clase de María José: PRISMAS Y ESFERAS">
            <a:extLst>
              <a:ext uri="{FF2B5EF4-FFF2-40B4-BE49-F238E27FC236}">
                <a16:creationId xmlns:a16="http://schemas.microsoft.com/office/drawing/2014/main" id="{97FACF46-A136-42E7-975B-2336DB7C6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88" y="999892"/>
            <a:ext cx="5293112" cy="396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49AC176-DBBA-4CD3-B81E-2B42240FBD2F}"/>
              </a:ext>
            </a:extLst>
          </p:cNvPr>
          <p:cNvSpPr/>
          <p:nvPr/>
        </p:nvSpPr>
        <p:spPr>
          <a:xfrm>
            <a:off x="6443548" y="1739591"/>
            <a:ext cx="1037064" cy="1996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83502F1-A014-49A2-A20B-C02FC5D069BC}"/>
              </a:ext>
            </a:extLst>
          </p:cNvPr>
          <p:cNvSpPr/>
          <p:nvPr/>
        </p:nvSpPr>
        <p:spPr>
          <a:xfrm>
            <a:off x="6549485" y="4912112"/>
            <a:ext cx="825190" cy="82519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E857E1E-95AE-4282-AC10-3EEDBA8BE8E9}"/>
              </a:ext>
            </a:extLst>
          </p:cNvPr>
          <p:cNvSpPr/>
          <p:nvPr/>
        </p:nvSpPr>
        <p:spPr>
          <a:xfrm>
            <a:off x="7984274" y="2575932"/>
            <a:ext cx="2230244" cy="18734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5013713-C2A4-455F-8F34-BA4A60FD8314}"/>
              </a:ext>
            </a:extLst>
          </p:cNvPr>
          <p:cNvSpPr/>
          <p:nvPr/>
        </p:nvSpPr>
        <p:spPr>
          <a:xfrm>
            <a:off x="3612995" y="5508702"/>
            <a:ext cx="2029522" cy="457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2D3D036-6B5F-423E-9439-60ED7925650F}"/>
              </a:ext>
            </a:extLst>
          </p:cNvPr>
          <p:cNvSpPr/>
          <p:nvPr/>
        </p:nvSpPr>
        <p:spPr>
          <a:xfrm>
            <a:off x="8385718" y="4248615"/>
            <a:ext cx="2230244" cy="187340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D0CBA25-5D74-4FC1-8E63-3FB21D3A9B6A}"/>
              </a:ext>
            </a:extLst>
          </p:cNvPr>
          <p:cNvSpPr/>
          <p:nvPr/>
        </p:nvSpPr>
        <p:spPr>
          <a:xfrm>
            <a:off x="10641982" y="2982951"/>
            <a:ext cx="825190" cy="82519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BA5C37D-B311-4AA9-9EEF-AF6149DE0990}"/>
              </a:ext>
            </a:extLst>
          </p:cNvPr>
          <p:cNvSpPr/>
          <p:nvPr/>
        </p:nvSpPr>
        <p:spPr>
          <a:xfrm>
            <a:off x="1616927" y="5140712"/>
            <a:ext cx="2029522" cy="457200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044FE99-4213-45D2-976F-07BF40FDA2B3}"/>
              </a:ext>
            </a:extLst>
          </p:cNvPr>
          <p:cNvSpPr txBox="1"/>
          <p:nvPr/>
        </p:nvSpPr>
        <p:spPr>
          <a:xfrm>
            <a:off x="2631689" y="279892"/>
            <a:ext cx="60941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r>
              <a:rPr lang="es-MX" sz="240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orran las cajas con las figuras </a:t>
            </a:r>
            <a:endParaRPr lang="es-MX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296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8628EDB-2EA7-4321-ACE8-E48A6D0DE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54" y="4238324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2581227A-0D9A-433E-BC59-705E5EE37D94}"/>
              </a:ext>
            </a:extLst>
          </p:cNvPr>
          <p:cNvGrpSpPr/>
          <p:nvPr/>
        </p:nvGrpSpPr>
        <p:grpSpPr>
          <a:xfrm>
            <a:off x="2039463" y="90550"/>
            <a:ext cx="2944195" cy="978574"/>
            <a:chOff x="487389" y="2413025"/>
            <a:chExt cx="3922915" cy="130387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0C9DA564-742D-4E79-9A2C-0875D85B0AD1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3A80F70C-E3AA-432F-BEC7-18D45D00D0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3494AD93-8FE9-4F36-87D0-C24F545E0736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4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06E0845-4589-476E-A258-64D9ECD73757}"/>
                </a:ext>
              </a:extLst>
            </p:cNvPr>
            <p:cNvSpPr/>
            <p:nvPr/>
          </p:nvSpPr>
          <p:spPr>
            <a:xfrm>
              <a:off x="2017292" y="2451906"/>
              <a:ext cx="2300772" cy="1025222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Jueves</a:t>
              </a:r>
              <a:endParaRPr lang="es-ES" sz="5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95CA51-6F16-4B1A-91C4-DD68603E2995}"/>
              </a:ext>
            </a:extLst>
          </p:cNvPr>
          <p:cNvSpPr txBox="1"/>
          <p:nvPr/>
        </p:nvSpPr>
        <p:spPr>
          <a:xfrm>
            <a:off x="2757474" y="5843155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https://www.youtube.com/watch?v=JMfWq_KotzE</a:t>
            </a:r>
          </a:p>
        </p:txBody>
      </p:sp>
      <p:pic>
        <p:nvPicPr>
          <p:cNvPr id="4" name="Elementos multimedia en línea 3" title="AZUKITA ZUMBA KIDS">
            <a:hlinkClick r:id="" action="ppaction://media"/>
            <a:extLst>
              <a:ext uri="{FF2B5EF4-FFF2-40B4-BE49-F238E27FC236}">
                <a16:creationId xmlns:a16="http://schemas.microsoft.com/office/drawing/2014/main" id="{DA064D85-726A-449C-B240-370662199A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584195" y="1200552"/>
            <a:ext cx="8125289" cy="459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D2BF6E7-A0E4-47D8-AB85-1A099C19E5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58" t="20433" r="2690" b="21064"/>
          <a:stretch/>
        </p:blipFill>
        <p:spPr>
          <a:xfrm>
            <a:off x="1967694" y="584313"/>
            <a:ext cx="8472670" cy="568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57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1F3C2C8-73C2-40FA-A55E-B27F89578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764" y="4061088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02B4D927-7EA2-4F45-9CF5-28A998ECC011}"/>
              </a:ext>
            </a:extLst>
          </p:cNvPr>
          <p:cNvGrpSpPr/>
          <p:nvPr/>
        </p:nvGrpSpPr>
        <p:grpSpPr>
          <a:xfrm>
            <a:off x="2039463" y="0"/>
            <a:ext cx="2963033" cy="1069123"/>
            <a:chOff x="487389" y="2292375"/>
            <a:chExt cx="3948014" cy="142452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3E31F50-1312-4A95-B840-48DED0C2B047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769E5253-AE07-4257-AB95-6691D9AEEA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8D272CFA-2512-4F0F-8AC9-66590AC02B95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08DC687B-CBC8-4843-B1FF-51A9646BC580}"/>
                </a:ext>
              </a:extLst>
            </p:cNvPr>
            <p:cNvSpPr/>
            <p:nvPr/>
          </p:nvSpPr>
          <p:spPr>
            <a:xfrm>
              <a:off x="2123955" y="2292375"/>
              <a:ext cx="2311448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Despacito/Alejandro vidal - zumba kids">
            <a:hlinkClick r:id="" action="ppaction://media"/>
            <a:extLst>
              <a:ext uri="{FF2B5EF4-FFF2-40B4-BE49-F238E27FC236}">
                <a16:creationId xmlns:a16="http://schemas.microsoft.com/office/drawing/2014/main" id="{E1D38046-96EB-436F-BA77-771B1FE7BC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562299" y="1233013"/>
            <a:ext cx="8095916" cy="457419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E7916C86-D92C-44D1-9928-7FDCF653294A}"/>
              </a:ext>
            </a:extLst>
          </p:cNvPr>
          <p:cNvSpPr txBox="1"/>
          <p:nvPr/>
        </p:nvSpPr>
        <p:spPr>
          <a:xfrm>
            <a:off x="2264944" y="5788877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https://www.youtube.com/watch?v=pkRTgXy4HeQ</a:t>
            </a:r>
          </a:p>
        </p:txBody>
      </p:sp>
    </p:spTree>
    <p:extLst>
      <p:ext uri="{BB962C8B-B14F-4D97-AF65-F5344CB8AC3E}">
        <p14:creationId xmlns:p14="http://schemas.microsoft.com/office/powerpoint/2010/main" val="35940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vista Trama 144. Vivienda colectiva: conjuntos y edificios | ArchDaily  México">
            <a:extLst>
              <a:ext uri="{FF2B5EF4-FFF2-40B4-BE49-F238E27FC236}">
                <a16:creationId xmlns:a16="http://schemas.microsoft.com/office/drawing/2014/main" id="{0498FA33-AD47-4800-940B-06D0C5A9E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583" y="457200"/>
            <a:ext cx="4093422" cy="519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B2708AF-0212-44ED-8752-122095CE894A}"/>
              </a:ext>
            </a:extLst>
          </p:cNvPr>
          <p:cNvSpPr txBox="1"/>
          <p:nvPr/>
        </p:nvSpPr>
        <p:spPr>
          <a:xfrm>
            <a:off x="6543909" y="2184100"/>
            <a:ext cx="4217018" cy="155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es-MX" sz="180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ocalicen imágenes que tengan forma de figura geométrica, la recorta y agrupan los recortes formando colecciones con las cosas que tengan la misma forma geométrica.</a:t>
            </a:r>
            <a:endParaRPr lang="es-MX" sz="1600" dirty="0">
              <a:solidFill>
                <a:schemeClr val="tx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973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85E7156-3E13-43C5-9185-0188DB0D4FAC}"/>
              </a:ext>
            </a:extLst>
          </p:cNvPr>
          <p:cNvSpPr txBox="1"/>
          <p:nvPr/>
        </p:nvSpPr>
        <p:spPr>
          <a:xfrm>
            <a:off x="1842739" y="941595"/>
            <a:ext cx="6094140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 agrupan los recortes formando colecciones con las cosas que tengan la misma forma geométrica.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194" name="Picture 2" descr="Galería de Revista Trama 133: Renovaciones Arquitectónicas - 5">
            <a:extLst>
              <a:ext uri="{FF2B5EF4-FFF2-40B4-BE49-F238E27FC236}">
                <a16:creationId xmlns:a16="http://schemas.microsoft.com/office/drawing/2014/main" id="{14703DEA-CAFF-4836-9455-F1A3283A3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039" y="1830464"/>
            <a:ext cx="6627426" cy="435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912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72D1B09-CA42-4EDA-934F-C8E445C8BF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64" t="34389" r="80335" b="6004"/>
          <a:stretch/>
        </p:blipFill>
        <p:spPr>
          <a:xfrm>
            <a:off x="5218769" y="1460523"/>
            <a:ext cx="3133493" cy="39369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A8E7E21-56A6-45B4-A165-A16D269063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15" t="35199" r="79055" b="6816"/>
          <a:stretch/>
        </p:blipFill>
        <p:spPr>
          <a:xfrm>
            <a:off x="1215482" y="1427356"/>
            <a:ext cx="3536183" cy="369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39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232</Words>
  <Application>Microsoft Office PowerPoint</Application>
  <PresentationFormat>Panorámica</PresentationFormat>
  <Paragraphs>27</Paragraphs>
  <Slides>18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Rocío García villegas</cp:lastModifiedBy>
  <cp:revision>21</cp:revision>
  <dcterms:created xsi:type="dcterms:W3CDTF">2022-02-28T00:23:11Z</dcterms:created>
  <dcterms:modified xsi:type="dcterms:W3CDTF">2022-03-29T23:15:56Z</dcterms:modified>
</cp:coreProperties>
</file>