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75" r:id="rId5"/>
    <p:sldId id="276" r:id="rId6"/>
    <p:sldId id="258" r:id="rId7"/>
    <p:sldId id="277" r:id="rId8"/>
    <p:sldId id="260" r:id="rId9"/>
    <p:sldId id="278" r:id="rId10"/>
    <p:sldId id="261" r:id="rId11"/>
    <p:sldId id="263" r:id="rId12"/>
    <p:sldId id="272" r:id="rId13"/>
    <p:sldId id="262" r:id="rId14"/>
    <p:sldId id="259" r:id="rId15"/>
    <p:sldId id="274" r:id="rId1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57983-946F-4E98-9E45-FD7467022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53468C-EA5D-4762-BA18-BBC42BAC7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620A99-1CD6-4EA1-B2F1-0A8341928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28/02/2022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F0E1F1-FB3A-48F2-A51B-D196087D7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AE36A6-C455-43E7-B7AD-69EA955D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210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211E9-4677-44D3-92F7-0FC793B8C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95D4CD-F7EF-4A7C-B1E0-CE1DF19A9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1EDD88-57FB-4722-85BA-C2B973EAD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28/02/2022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72BBF5-50A3-4730-9CA2-264755E9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6D90F1-F7D7-43D5-95B0-25642ED04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19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A59C7-B7D8-45B5-A844-2B7CD9438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BE109A-2721-4A23-80DD-425F6206F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E04050-F3FE-4B70-B870-28D8E6BC3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28/02/2022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C3DFC9-267F-42E8-88DE-CF560C972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6882C8-DC78-437B-8F37-E9C22F8BD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310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A8115-68AC-436B-A1E6-90A9BB95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46B5B-FA74-46F9-A1FF-88ED6F73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604CF3-E6F5-4449-8120-251339FB4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ECAFC-BF1A-4CB4-9CF7-E564C0F5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28/02/2022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CE2C13-F00F-4BCD-B2DF-586526F5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1EF0D3-AD67-41C8-A3C0-CA948C0F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718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C0CFD-07FC-4730-A90D-466A5ECFB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F4AD00-99BF-4E1F-96D2-BED895163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91CC75-F1E8-4337-94B5-B62DEDD68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9FDCD7-0921-47A9-B12B-53F8554199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1AF977D-79F6-4D28-9B1B-ECC623DB38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D432F2C-94BB-4C98-A75E-72A8262F3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28/02/2022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8FFB61-2C2C-417F-A254-858BA9903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8BA6AFE-0ABA-4EFC-B107-43E6B0468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966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DC2228-C2F9-44D3-A746-BDFA3E70C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5DFC25-6560-4622-B6C2-BA5C9D3DB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28/02/2022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AE574E-26AF-4ABD-B08D-384038AA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0ED51B-9306-4BDE-9590-70E23916D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955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74A6F69-3504-430E-9D5F-2587AC3A1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28/02/2022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F0BF1F-0D4D-41B4-92B2-476688F7C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FBA5E8-A551-4F16-9FBC-3094C01D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435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A73B5-1F8B-4751-85EE-8BA7D5B88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EBB905-435A-47A1-A7FE-890C2675C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67376B-6E42-481F-989C-F6D95BDC1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908B7E-5DBD-46D2-99AC-22A65CB72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28/02/2022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5775AF-5BB2-4376-A0CE-C38B2B4F0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244D21-D7B9-449F-A3BA-9FCA629B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886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D6192-8BE5-46BD-BA8D-2DBD97E79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4FA23F6-6CBF-4A46-8F34-525C0A859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6A55B1-5805-453B-A96A-79FA2CD21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8B7D83-6739-459C-B9C3-7DCAACD7E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28/02/2022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7A6FB4-5CFF-4F33-B52D-BFC3785F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C920F8-46E8-480B-8162-0F646CAF6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4523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9F9C0-9E96-4942-9A0F-09C2ECE5E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3A8D84-9F99-4A45-A945-934CAB80A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6AEC78-62D2-4242-8B9E-9334B5F81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28/02/2022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86603D-2949-44F3-8AE9-DBE61F57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F177BF-30C8-4C47-B3BA-7CD00D53C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49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5E2BA9-53C9-4FBB-A804-D8EEA7E2D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B17471-5129-42B3-A65E-D377C785D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76DAB8-B58D-4E1A-A809-3C5E783F5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28/02/2022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8CE63F-19A9-43CD-9BFC-29CA26D2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74EBF5-6156-4946-AAA7-51CF48666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8496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olo el título">
  <p:cSld name="1_Solo el título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oogle Shape;37;p9"/>
          <p:cNvGrpSpPr/>
          <p:nvPr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8" name="Google Shape;38;p9"/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/>
              <a:ahLst/>
              <a:cxnLst/>
              <a:rect l="l" t="t" r="r" b="b"/>
              <a:pathLst>
                <a:path w="923925" h="590550" extrusionOk="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>
              <a:gsLst>
                <a:gs pos="0">
                  <a:srgbClr val="3DA800">
                    <a:alpha val="5882"/>
                  </a:srgbClr>
                </a:gs>
                <a:gs pos="3000">
                  <a:srgbClr val="3DA800">
                    <a:alpha val="5882"/>
                  </a:srgbClr>
                </a:gs>
                <a:gs pos="100000">
                  <a:srgbClr val="3DA800">
                    <a:alpha val="49803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9" name="Google Shape;39;p9"/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/>
              <a:ahLst/>
              <a:cxnLst/>
              <a:rect l="l" t="t" r="r" b="b"/>
              <a:pathLst>
                <a:path w="933450" h="771525" extrusionOk="0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3000">
                  <a:schemeClr val="accent3"/>
                </a:gs>
                <a:gs pos="100000">
                  <a:schemeClr val="accent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40" name="Google Shape;40;p9"/>
          <p:cNvSpPr/>
          <p:nvPr/>
        </p:nvSpPr>
        <p:spPr>
          <a:xfrm>
            <a:off x="-24517" y="519002"/>
            <a:ext cx="4593600" cy="1238400"/>
          </a:xfrm>
          <a:custGeom>
            <a:avLst/>
            <a:gdLst/>
            <a:ahLst/>
            <a:cxnLst/>
            <a:rect l="l" t="t" r="r" b="b"/>
            <a:pathLst>
              <a:path w="3457575" h="942975" extrusionOk="0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>
            <a:gsLst>
              <a:gs pos="0">
                <a:srgbClr val="008EDC">
                  <a:alpha val="9803"/>
                </a:srgbClr>
              </a:gs>
              <a:gs pos="88000">
                <a:srgbClr val="008EDC">
                  <a:alpha val="49803"/>
                </a:srgbClr>
              </a:gs>
              <a:gs pos="100000">
                <a:srgbClr val="008EDC">
                  <a:alpha val="49803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41" name="Google Shape;41;p9"/>
          <p:cNvSpPr txBox="1">
            <a:spLocks noGrp="1"/>
          </p:cNvSpPr>
          <p:nvPr>
            <p:ph type="dt" idx="10"/>
          </p:nvPr>
        </p:nvSpPr>
        <p:spPr>
          <a:xfrm>
            <a:off x="4521925" y="5945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ftr" idx="11"/>
          </p:nvPr>
        </p:nvSpPr>
        <p:spPr>
          <a:xfrm>
            <a:off x="911225" y="5771536"/>
            <a:ext cx="2743200" cy="539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11163743" y="5945824"/>
            <a:ext cx="6422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44" name="Google Shape;44;p9"/>
          <p:cNvSpPr/>
          <p:nvPr/>
        </p:nvSpPr>
        <p:spPr>
          <a:xfrm>
            <a:off x="-26126" y="135253"/>
            <a:ext cx="4885313" cy="1632656"/>
          </a:xfrm>
          <a:custGeom>
            <a:avLst/>
            <a:gdLst/>
            <a:ahLst/>
            <a:cxnLst/>
            <a:rect l="l" t="t" r="r" b="b"/>
            <a:pathLst>
              <a:path w="4885312" h="1632656" extrusionOk="0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grpSp>
        <p:nvGrpSpPr>
          <p:cNvPr id="45" name="Google Shape;45;p9"/>
          <p:cNvGrpSpPr/>
          <p:nvPr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46" name="Google Shape;46;p9"/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/>
              <a:ahLst/>
              <a:cxnLst/>
              <a:rect l="l" t="t" r="r" b="b"/>
              <a:pathLst>
                <a:path w="1207387" h="1143841" extrusionOk="0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rgbClr val="C07400">
                    <a:alpha val="4705"/>
                  </a:srgbClr>
                </a:gs>
                <a:gs pos="100000">
                  <a:srgbClr val="C07400">
                    <a:alpha val="20000"/>
                  </a:srgbClr>
                </a:gs>
              </a:gsLst>
              <a:lin ang="318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7" name="Google Shape;47;p9"/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/>
              <a:ahLst/>
              <a:cxnLst/>
              <a:rect l="l" t="t" r="r" b="b"/>
              <a:pathLst>
                <a:path w="2071623" h="635467" extrusionOk="0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rgbClr val="9D0F00">
                    <a:alpha val="4705"/>
                  </a:srgbClr>
                </a:gs>
                <a:gs pos="100000">
                  <a:srgbClr val="9D0F00">
                    <a:alpha val="20000"/>
                  </a:srgbClr>
                </a:gs>
              </a:gsLst>
              <a:lin ang="984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8" name="Google Shape;48;p9"/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/>
              <a:ahLst/>
              <a:cxnLst/>
              <a:rect l="l" t="t" r="r" b="b"/>
              <a:pathLst>
                <a:path w="2287682" h="902363" extrusionOk="0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l="-71083" t="19265" r="1772" b="-35679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9" name="Google Shape;49;p9"/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/>
              <a:ahLst/>
              <a:cxnLst/>
              <a:rect l="l" t="t" r="r" b="b"/>
              <a:pathLst>
                <a:path w="1601377" h="1461574" extrusionOk="0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l="9983" t="-142508" r="-99563" b="92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 rot="-420000">
            <a:off x="288463" y="354491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omic Sans MS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5005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ítulo y contenido">
  <p:cSld name="Título y contenido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21"/>
          <p:cNvGrpSpPr/>
          <p:nvPr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233" name="Google Shape;233;p21"/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/>
              <a:ahLst/>
              <a:cxnLst/>
              <a:rect l="l" t="t" r="r" b="b"/>
              <a:pathLst>
                <a:path w="923925" h="590550" extrusionOk="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>
              <a:gsLst>
                <a:gs pos="0">
                  <a:srgbClr val="3DA800">
                    <a:alpha val="5882"/>
                  </a:srgbClr>
                </a:gs>
                <a:gs pos="3000">
                  <a:srgbClr val="3DA800">
                    <a:alpha val="5882"/>
                  </a:srgbClr>
                </a:gs>
                <a:gs pos="100000">
                  <a:srgbClr val="3DA800">
                    <a:alpha val="49803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34" name="Google Shape;234;p21"/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/>
              <a:ahLst/>
              <a:cxnLst/>
              <a:rect l="l" t="t" r="r" b="b"/>
              <a:pathLst>
                <a:path w="933450" h="771525" extrusionOk="0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3000">
                  <a:schemeClr val="accent3"/>
                </a:gs>
                <a:gs pos="100000">
                  <a:schemeClr val="accent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235" name="Google Shape;235;p21"/>
          <p:cNvSpPr/>
          <p:nvPr/>
        </p:nvSpPr>
        <p:spPr>
          <a:xfrm>
            <a:off x="-24517" y="519002"/>
            <a:ext cx="4593600" cy="1238400"/>
          </a:xfrm>
          <a:custGeom>
            <a:avLst/>
            <a:gdLst/>
            <a:ahLst/>
            <a:cxnLst/>
            <a:rect l="l" t="t" r="r" b="b"/>
            <a:pathLst>
              <a:path w="3457575" h="942975" extrusionOk="0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>
            <a:gsLst>
              <a:gs pos="0">
                <a:srgbClr val="008EDC">
                  <a:alpha val="9803"/>
                </a:srgbClr>
              </a:gs>
              <a:gs pos="88000">
                <a:srgbClr val="008EDC">
                  <a:alpha val="49803"/>
                </a:srgbClr>
              </a:gs>
              <a:gs pos="100000">
                <a:srgbClr val="008EDC">
                  <a:alpha val="49803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36" name="Google Shape;236;p21"/>
          <p:cNvSpPr txBox="1">
            <a:spLocks noGrp="1"/>
          </p:cNvSpPr>
          <p:nvPr>
            <p:ph type="dt" idx="10"/>
          </p:nvPr>
        </p:nvSpPr>
        <p:spPr>
          <a:xfrm>
            <a:off x="4521925" y="5945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21"/>
          <p:cNvSpPr txBox="1">
            <a:spLocks noGrp="1"/>
          </p:cNvSpPr>
          <p:nvPr>
            <p:ph type="ftr" idx="11"/>
          </p:nvPr>
        </p:nvSpPr>
        <p:spPr>
          <a:xfrm>
            <a:off x="911225" y="5771536"/>
            <a:ext cx="2743200" cy="539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21"/>
          <p:cNvSpPr txBox="1">
            <a:spLocks noGrp="1"/>
          </p:cNvSpPr>
          <p:nvPr>
            <p:ph type="sldNum" idx="12"/>
          </p:nvPr>
        </p:nvSpPr>
        <p:spPr>
          <a:xfrm>
            <a:off x="11163743" y="5945824"/>
            <a:ext cx="6422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239" name="Google Shape;239;p21"/>
          <p:cNvSpPr/>
          <p:nvPr/>
        </p:nvSpPr>
        <p:spPr>
          <a:xfrm>
            <a:off x="-26126" y="135253"/>
            <a:ext cx="4885313" cy="1632656"/>
          </a:xfrm>
          <a:custGeom>
            <a:avLst/>
            <a:gdLst/>
            <a:ahLst/>
            <a:cxnLst/>
            <a:rect l="l" t="t" r="r" b="b"/>
            <a:pathLst>
              <a:path w="4885312" h="1632656" extrusionOk="0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grpSp>
        <p:nvGrpSpPr>
          <p:cNvPr id="240" name="Google Shape;240;p21"/>
          <p:cNvGrpSpPr/>
          <p:nvPr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41" name="Google Shape;241;p21"/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/>
              <a:ahLst/>
              <a:cxnLst/>
              <a:rect l="l" t="t" r="r" b="b"/>
              <a:pathLst>
                <a:path w="1207387" h="1143841" extrusionOk="0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rgbClr val="C07400">
                    <a:alpha val="4705"/>
                  </a:srgbClr>
                </a:gs>
                <a:gs pos="100000">
                  <a:srgbClr val="C07400">
                    <a:alpha val="20000"/>
                  </a:srgbClr>
                </a:gs>
              </a:gsLst>
              <a:lin ang="318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42" name="Google Shape;242;p21"/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/>
              <a:ahLst/>
              <a:cxnLst/>
              <a:rect l="l" t="t" r="r" b="b"/>
              <a:pathLst>
                <a:path w="2071623" h="635467" extrusionOk="0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rgbClr val="9D0F00">
                    <a:alpha val="4705"/>
                  </a:srgbClr>
                </a:gs>
                <a:gs pos="100000">
                  <a:srgbClr val="9D0F00">
                    <a:alpha val="20000"/>
                  </a:srgbClr>
                </a:gs>
              </a:gsLst>
              <a:lin ang="984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43" name="Google Shape;243;p21"/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/>
              <a:ahLst/>
              <a:cxnLst/>
              <a:rect l="l" t="t" r="r" b="b"/>
              <a:pathLst>
                <a:path w="2287682" h="902363" extrusionOk="0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l="-71083" t="19265" r="1772" b="-35679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44" name="Google Shape;244;p21"/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/>
              <a:ahLst/>
              <a:cxnLst/>
              <a:rect l="l" t="t" r="r" b="b"/>
              <a:pathLst>
                <a:path w="1601377" h="1461574" extrusionOk="0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l="9983" t="-142508" r="-99563" b="92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245" name="Google Shape;245;p21"/>
          <p:cNvSpPr txBox="1">
            <a:spLocks noGrp="1"/>
          </p:cNvSpPr>
          <p:nvPr>
            <p:ph type="title"/>
          </p:nvPr>
        </p:nvSpPr>
        <p:spPr>
          <a:xfrm rot="-420000">
            <a:off x="288463" y="354491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omic Sans MS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21"/>
          <p:cNvSpPr txBox="1">
            <a:spLocks noGrp="1"/>
          </p:cNvSpPr>
          <p:nvPr>
            <p:ph type="body" idx="1"/>
          </p:nvPr>
        </p:nvSpPr>
        <p:spPr>
          <a:xfrm>
            <a:off x="911225" y="1825625"/>
            <a:ext cx="1044257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2987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A0376D-88BC-47B5-AB5C-83B5C422C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F11398-DBF5-4E09-9B2D-29BD00D9F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501435-573E-4A0D-80AE-B2074CA8A2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48A00-546B-49D7-BC38-C267F47B8E28}" type="datetimeFigureOut">
              <a:rPr lang="es-MX" smtClean="0"/>
              <a:t>28/02/2022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A924B2-DAA9-4E17-8245-D20D5A40D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1D20B6-4321-4322-AA25-D1F530F08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2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YpQLDHesh0?feature=oembed" TargetMode="Externa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rFQR_8z8lE?feature=oembed" TargetMode="Externa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2RM5zXbIZM?start=108&amp;feature=oembed" TargetMode="Externa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4iItriIG1o?feature=oembed" TargetMode="Externa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fweVUwFN44?feature=oembed" TargetMode="Externa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1E2BD91-F550-40BB-A155-921F79CBC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5" y="0"/>
            <a:ext cx="12287250" cy="691157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1435985-179D-44AF-9AF4-91889D1720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167" b="49907" l="18698" r="85104">
                        <a14:foregroundMark x1="19479" y1="40370" x2="79010" y2="41389"/>
                        <a14:foregroundMark x1="27187" y1="33889" x2="29063" y2="35278"/>
                        <a14:foregroundMark x1="60365" y1="34444" x2="61927" y2="3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9" t="30093" r="14583" b="50000"/>
          <a:stretch/>
        </p:blipFill>
        <p:spPr>
          <a:xfrm>
            <a:off x="2750826" y="2789554"/>
            <a:ext cx="7673334" cy="1278891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8080BEE8-9838-496C-9EAF-3309E1E473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4799" y="5148840"/>
            <a:ext cx="8045373" cy="1219171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MX" sz="60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Semana 25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ECFFB68-DA10-40F6-A0FC-EE0CC44908C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727" t="52126" r="1640" b="25548"/>
          <a:stretch/>
        </p:blipFill>
        <p:spPr>
          <a:xfrm>
            <a:off x="3239956" y="5036409"/>
            <a:ext cx="2455994" cy="121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6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&quot;secuencia rítmica 2&quot; juego infantil JRL">
            <a:hlinkClick r:id="" action="ppaction://media"/>
            <a:extLst>
              <a:ext uri="{FF2B5EF4-FFF2-40B4-BE49-F238E27FC236}">
                <a16:creationId xmlns:a16="http://schemas.microsoft.com/office/drawing/2014/main" id="{032DA3F0-2504-482B-91E6-F4D768189F1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08480" y="676910"/>
            <a:ext cx="8872018" cy="501269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3878539-8776-4B69-910A-0E0B784A227F}"/>
              </a:ext>
            </a:extLst>
          </p:cNvPr>
          <p:cNvSpPr txBox="1"/>
          <p:nvPr/>
        </p:nvSpPr>
        <p:spPr>
          <a:xfrm>
            <a:off x="2797493" y="5895340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https://www.youtube.com/watch?v=_YpQLDHesh0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26803E98-49CD-4610-BDE6-C2FB734D0AB7}"/>
              </a:ext>
            </a:extLst>
          </p:cNvPr>
          <p:cNvGrpSpPr/>
          <p:nvPr/>
        </p:nvGrpSpPr>
        <p:grpSpPr>
          <a:xfrm>
            <a:off x="9315450" y="1402663"/>
            <a:ext cx="3522344" cy="2026337"/>
            <a:chOff x="8115300" y="-5121"/>
            <a:chExt cx="3522344" cy="2026337"/>
          </a:xfrm>
        </p:grpSpPr>
        <p:pic>
          <p:nvPicPr>
            <p:cNvPr id="8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51AC4809-8E3F-4292-A346-7E49C0BF3E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815A37AC-6057-4348-9C6F-61C0E1202177}"/>
                </a:ext>
              </a:extLst>
            </p:cNvPr>
            <p:cNvSpPr/>
            <p:nvPr/>
          </p:nvSpPr>
          <p:spPr>
            <a:xfrm>
              <a:off x="8954617" y="436860"/>
              <a:ext cx="1843710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/>
                  <a:solidFill>
                    <a:schemeClr val="accent4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248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3</a:t>
            </a:fld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 rot="-420000">
            <a:off x="816984" y="422647"/>
            <a:ext cx="4391191" cy="1325563"/>
          </a:xfrm>
        </p:spPr>
        <p:txBody>
          <a:bodyPr>
            <a:normAutofit/>
          </a:bodyPr>
          <a:lstStyle/>
          <a:p>
            <a:r>
              <a:rPr lang="es-MX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Encuentra números a tu alrededor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202872" y="4641273"/>
            <a:ext cx="8575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: </a:t>
            </a:r>
            <a:endParaRPr lang="es-MX" sz="2400" b="1" u="sng" dirty="0"/>
          </a:p>
          <a:p>
            <a:endParaRPr lang="es-MX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7" t="18335" r="10320" b="13363"/>
          <a:stretch/>
        </p:blipFill>
        <p:spPr bwMode="auto">
          <a:xfrm>
            <a:off x="5573072" y="451179"/>
            <a:ext cx="2979172" cy="248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9" t="25927" r="14785" b="25822"/>
          <a:stretch/>
        </p:blipFill>
        <p:spPr bwMode="auto">
          <a:xfrm>
            <a:off x="2246262" y="1584072"/>
            <a:ext cx="3026319" cy="2059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884" y="3076730"/>
            <a:ext cx="2112655" cy="2879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 descr="Globos con números impresos | CREACIONES TET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91" y="3673048"/>
            <a:ext cx="1491148" cy="2077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728" y="2320689"/>
            <a:ext cx="2646596" cy="2646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8552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s jugadores 10 de fútbol que más camisetas venden del mundo">
            <a:extLst>
              <a:ext uri="{FF2B5EF4-FFF2-40B4-BE49-F238E27FC236}">
                <a16:creationId xmlns:a16="http://schemas.microsoft.com/office/drawing/2014/main" id="{D8B84AF2-A9B7-4840-A7D4-5390BBD9F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414" y="1010603"/>
            <a:ext cx="4828125" cy="266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úmeros Para Casa Number House Modelo Portugal 20 Cm | Meses sin intereses">
            <a:extLst>
              <a:ext uri="{FF2B5EF4-FFF2-40B4-BE49-F238E27FC236}">
                <a16:creationId xmlns:a16="http://schemas.microsoft.com/office/drawing/2014/main" id="{3C1BDA3A-F504-4EA7-974D-46B8DB2CB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2753678"/>
            <a:ext cx="47625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6CFE1E0-EFCC-4CE6-81C6-DFAA88192949}"/>
              </a:ext>
            </a:extLst>
          </p:cNvPr>
          <p:cNvSpPr txBox="1"/>
          <p:nvPr/>
        </p:nvSpPr>
        <p:spPr>
          <a:xfrm>
            <a:off x="7098458" y="1224379"/>
            <a:ext cx="43658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¿Quién recuerda el número de su casa?,</a:t>
            </a:r>
          </a:p>
          <a:p>
            <a:r>
              <a:rPr lang="es-MX" sz="1800" b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¿Qué otros jugadores usan números en sus playeras, cuáles? </a:t>
            </a:r>
            <a:endParaRPr lang="es-MX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651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AE04ACF-A1E9-415E-BAFE-994D4552A221}"/>
              </a:ext>
            </a:extLst>
          </p:cNvPr>
          <p:cNvSpPr txBox="1"/>
          <p:nvPr/>
        </p:nvSpPr>
        <p:spPr>
          <a:xfrm>
            <a:off x="2546032" y="741164"/>
            <a:ext cx="65408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ELABOREN  UN DIBUJO EN DONDE SE VEA EL USO DE LOS NÚMEROS</a:t>
            </a:r>
            <a:endParaRPr lang="es-MX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0" name="Picture 2" descr="Números de la vida cotidiana">
            <a:extLst>
              <a:ext uri="{FF2B5EF4-FFF2-40B4-BE49-F238E27FC236}">
                <a16:creationId xmlns:a16="http://schemas.microsoft.com/office/drawing/2014/main" id="{9D92C5E7-E202-4982-835B-8A41F39BD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590" y="1879699"/>
            <a:ext cx="35814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rdinales y cardinales">
            <a:extLst>
              <a:ext uri="{FF2B5EF4-FFF2-40B4-BE49-F238E27FC236}">
                <a16:creationId xmlns:a16="http://schemas.microsoft.com/office/drawing/2014/main" id="{34DC32BE-0A54-46B5-AF94-425DB9CA9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040" y="2103120"/>
            <a:ext cx="4106610" cy="283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824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Este es un juego para niños muy listos Pausa activa mejora tu atención coordinación ritmo y opuestos">
            <a:hlinkClick r:id="" action="ppaction://media"/>
            <a:extLst>
              <a:ext uri="{FF2B5EF4-FFF2-40B4-BE49-F238E27FC236}">
                <a16:creationId xmlns:a16="http://schemas.microsoft.com/office/drawing/2014/main" id="{597D66D6-759D-426F-B0B6-E00E938BB24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22475" y="658415"/>
            <a:ext cx="7388225" cy="554116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2CBC8F1-1DBC-489B-9652-9887BD77BE94}"/>
              </a:ext>
            </a:extLst>
          </p:cNvPr>
          <p:cNvSpPr txBox="1"/>
          <p:nvPr/>
        </p:nvSpPr>
        <p:spPr>
          <a:xfrm>
            <a:off x="3047048" y="6296144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https://www.youtube.com/watch?v=urFQR_8z8lE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B3427266-F2A9-4B17-B09E-579CC8640445}"/>
              </a:ext>
            </a:extLst>
          </p:cNvPr>
          <p:cNvGrpSpPr/>
          <p:nvPr/>
        </p:nvGrpSpPr>
        <p:grpSpPr>
          <a:xfrm>
            <a:off x="9235440" y="1297899"/>
            <a:ext cx="3522344" cy="2026337"/>
            <a:chOff x="8115300" y="-5121"/>
            <a:chExt cx="3522344" cy="2026337"/>
          </a:xfrm>
        </p:grpSpPr>
        <p:pic>
          <p:nvPicPr>
            <p:cNvPr id="8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F2BF941F-0A2E-4C49-AAF6-D3BFB31819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357AB0F-517C-40B3-A02F-3CCD667E6423}"/>
                </a:ext>
              </a:extLst>
            </p:cNvPr>
            <p:cNvSpPr/>
            <p:nvPr/>
          </p:nvSpPr>
          <p:spPr>
            <a:xfrm>
              <a:off x="8902168" y="436860"/>
              <a:ext cx="1948610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600" b="1" cap="none" spc="0" dirty="0">
                  <a:ln/>
                  <a:solidFill>
                    <a:schemeClr val="accent4"/>
                  </a:solidFill>
                  <a:effectLst/>
                </a:rPr>
                <a:t>MARTES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792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04F88BE-8CF9-4840-82B3-BCFAAD75C6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" t="27154" r="76526" b="8981"/>
          <a:stretch/>
        </p:blipFill>
        <p:spPr bwMode="auto">
          <a:xfrm>
            <a:off x="2446020" y="491490"/>
            <a:ext cx="9745980" cy="62626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D004119-9DF0-47F9-AA01-0D04BBF3BFF8}"/>
              </a:ext>
            </a:extLst>
          </p:cNvPr>
          <p:cNvSpPr txBox="1"/>
          <p:nvPr/>
        </p:nvSpPr>
        <p:spPr>
          <a:xfrm>
            <a:off x="214313" y="1275408"/>
            <a:ext cx="2906077" cy="166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8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¿Para qué están los números en nuestro catálogo?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8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¿Qué pasaría si no hubiera números en este catálogo?  </a:t>
            </a:r>
            <a:endParaRPr lang="es-MX" sz="16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159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ementos multimedia en línea 1" title="PAUSA ACTIVA PARA NIÑOS">
            <a:hlinkClick r:id="" action="ppaction://media"/>
            <a:extLst>
              <a:ext uri="{FF2B5EF4-FFF2-40B4-BE49-F238E27FC236}">
                <a16:creationId xmlns:a16="http://schemas.microsoft.com/office/drawing/2014/main" id="{A5BA0BDB-B407-4FE8-AD4C-142322BEBBF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37936" y="522208"/>
            <a:ext cx="9516128" cy="537661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3C0BBDD-4E73-4EC1-B30F-856928089468}"/>
              </a:ext>
            </a:extLst>
          </p:cNvPr>
          <p:cNvSpPr txBox="1"/>
          <p:nvPr/>
        </p:nvSpPr>
        <p:spPr>
          <a:xfrm>
            <a:off x="3220412" y="5898820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https://www.youtube.com/watch?v=i4iItriIG1o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5A20DFF0-3F85-429C-9CD3-B21D5CE21D5A}"/>
              </a:ext>
            </a:extLst>
          </p:cNvPr>
          <p:cNvGrpSpPr/>
          <p:nvPr/>
        </p:nvGrpSpPr>
        <p:grpSpPr>
          <a:xfrm>
            <a:off x="9318316" y="1057869"/>
            <a:ext cx="3522344" cy="2026337"/>
            <a:chOff x="8115300" y="-5121"/>
            <a:chExt cx="3522344" cy="2026337"/>
          </a:xfrm>
        </p:grpSpPr>
        <p:pic>
          <p:nvPicPr>
            <p:cNvPr id="6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DB496DF1-7CED-4723-A492-C98A9084FD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312CC4B-48AA-4311-AF80-F0684BDB3700}"/>
                </a:ext>
              </a:extLst>
            </p:cNvPr>
            <p:cNvSpPr/>
            <p:nvPr/>
          </p:nvSpPr>
          <p:spPr>
            <a:xfrm>
              <a:off x="8931588" y="379710"/>
              <a:ext cx="2049792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2800" b="1" cap="none" spc="0" dirty="0">
                  <a:ln/>
                  <a:solidFill>
                    <a:schemeClr val="accent4"/>
                  </a:solidFill>
                  <a:effectLst/>
                </a:rPr>
                <a:t>MIÉRCOLES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79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digo De Cajas Dun14 - Caja De Carton Dibujo Png, Transparent Png -  1280x686(#860273) - PngFind">
            <a:extLst>
              <a:ext uri="{FF2B5EF4-FFF2-40B4-BE49-F238E27FC236}">
                <a16:creationId xmlns:a16="http://schemas.microsoft.com/office/drawing/2014/main" id="{DE16219C-7ECF-4104-B2F2-3BA3F4B69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98" b="96939" l="3214" r="972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930" y="1729421"/>
            <a:ext cx="3661410" cy="213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EFEE87B2-C6DA-42BC-9C4A-8DE4C6C57711}"/>
              </a:ext>
            </a:extLst>
          </p:cNvPr>
          <p:cNvCxnSpPr/>
          <p:nvPr/>
        </p:nvCxnSpPr>
        <p:spPr>
          <a:xfrm>
            <a:off x="6446520" y="80010"/>
            <a:ext cx="0" cy="614934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Rectángulo 5">
            <a:extLst>
              <a:ext uri="{FF2B5EF4-FFF2-40B4-BE49-F238E27FC236}">
                <a16:creationId xmlns:a16="http://schemas.microsoft.com/office/drawing/2014/main" id="{DE44243F-A99C-4755-9B54-09A36E2067E9}"/>
              </a:ext>
            </a:extLst>
          </p:cNvPr>
          <p:cNvSpPr/>
          <p:nvPr/>
        </p:nvSpPr>
        <p:spPr>
          <a:xfrm>
            <a:off x="1864393" y="658475"/>
            <a:ext cx="28167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GRUPO 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11E3541-A280-41D1-89F1-CCF1F9E85CF9}"/>
              </a:ext>
            </a:extLst>
          </p:cNvPr>
          <p:cNvSpPr/>
          <p:nvPr/>
        </p:nvSpPr>
        <p:spPr>
          <a:xfrm>
            <a:off x="7023725" y="658475"/>
            <a:ext cx="27927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GRUPO B</a:t>
            </a:r>
          </a:p>
        </p:txBody>
      </p:sp>
      <p:pic>
        <p:nvPicPr>
          <p:cNvPr id="3076" name="Picture 4" descr="Fichas teoria del color | Conjunto de Fichas">
            <a:extLst>
              <a:ext uri="{FF2B5EF4-FFF2-40B4-BE49-F238E27FC236}">
                <a16:creationId xmlns:a16="http://schemas.microsoft.com/office/drawing/2014/main" id="{463B2012-E5FD-4E41-8AFF-02AD956AA8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95" r="4664"/>
          <a:stretch/>
        </p:blipFill>
        <p:spPr bwMode="auto">
          <a:xfrm>
            <a:off x="2938289" y="1729421"/>
            <a:ext cx="1329749" cy="129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Fichas teoria del color | Conjunto de Fichas">
            <a:extLst>
              <a:ext uri="{FF2B5EF4-FFF2-40B4-BE49-F238E27FC236}">
                <a16:creationId xmlns:a16="http://schemas.microsoft.com/office/drawing/2014/main" id="{F9CCAFFF-BB5C-4109-8B10-1DA6312CDF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09" r="36831"/>
          <a:stretch/>
        </p:blipFill>
        <p:spPr bwMode="auto">
          <a:xfrm>
            <a:off x="3441273" y="2027786"/>
            <a:ext cx="1037211" cy="1184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Fichas teoria del color | Conjunto de Fichas">
            <a:extLst>
              <a:ext uri="{FF2B5EF4-FFF2-40B4-BE49-F238E27FC236}">
                <a16:creationId xmlns:a16="http://schemas.microsoft.com/office/drawing/2014/main" id="{12D4922C-5512-4789-9B9A-687443BAE0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77"/>
          <a:stretch/>
        </p:blipFill>
        <p:spPr bwMode="auto">
          <a:xfrm>
            <a:off x="1860590" y="2027786"/>
            <a:ext cx="1810686" cy="140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A6BC0C7D-FC93-445A-89AD-31CFFCBEA5EC}"/>
              </a:ext>
            </a:extLst>
          </p:cNvPr>
          <p:cNvSpPr txBox="1"/>
          <p:nvPr/>
        </p:nvSpPr>
        <p:spPr>
          <a:xfrm>
            <a:off x="3766111" y="3683952"/>
            <a:ext cx="22782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Mandarle un mensaje “escrito” a uno de los equipos B para que al “leer” el mensaje puedan meter en su caja la misma cantidad de objetos que colocó en equipo A.</a:t>
            </a:r>
            <a:endParaRPr lang="es-MX" dirty="0"/>
          </a:p>
        </p:txBody>
      </p:sp>
      <p:pic>
        <p:nvPicPr>
          <p:cNvPr id="14" name="Picture 2" descr="Codigo De Cajas Dun14 - Caja De Carton Dibujo Png, Transparent Png -  1280x686(#860273) - PngFind">
            <a:extLst>
              <a:ext uri="{FF2B5EF4-FFF2-40B4-BE49-F238E27FC236}">
                <a16:creationId xmlns:a16="http://schemas.microsoft.com/office/drawing/2014/main" id="{EEB22B6D-0EA1-460C-BD03-3A9821E72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98" b="96939" l="3214" r="972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699" y="1729420"/>
            <a:ext cx="3661410" cy="213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58B7416F-00ED-4513-80F0-C2BA60700829}"/>
              </a:ext>
            </a:extLst>
          </p:cNvPr>
          <p:cNvSpPr txBox="1"/>
          <p:nvPr/>
        </p:nvSpPr>
        <p:spPr>
          <a:xfrm>
            <a:off x="10331410" y="1718568"/>
            <a:ext cx="158103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“leer” el mensaje, </a:t>
            </a:r>
            <a:endParaRPr lang="es-MX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m</a:t>
            </a: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eter en su caja la misma cantidad de objetos que colocó en equipo 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70703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ementos multimedia en línea 1" title="pausa activa baile">
            <a:hlinkClick r:id="" action="ppaction://media"/>
            <a:extLst>
              <a:ext uri="{FF2B5EF4-FFF2-40B4-BE49-F238E27FC236}">
                <a16:creationId xmlns:a16="http://schemas.microsoft.com/office/drawing/2014/main" id="{34D26072-9E2F-441E-839D-45C5B5ED843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 rotWithShape="1">
          <a:blip r:embed="rId3"/>
          <a:srcRect t="11079" b="9194"/>
          <a:stretch/>
        </p:blipFill>
        <p:spPr>
          <a:xfrm>
            <a:off x="2139950" y="764024"/>
            <a:ext cx="8471236" cy="506527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BC98E86-2F62-4BBC-8295-7C213D4AA9D0}"/>
              </a:ext>
            </a:extLst>
          </p:cNvPr>
          <p:cNvSpPr txBox="1"/>
          <p:nvPr/>
        </p:nvSpPr>
        <p:spPr>
          <a:xfrm>
            <a:off x="2843213" y="5724644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https://www.youtube.com/watch?v=i4iItriIG1o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33EC1511-BBC2-4013-8239-463EDD676692}"/>
              </a:ext>
            </a:extLst>
          </p:cNvPr>
          <p:cNvGrpSpPr/>
          <p:nvPr/>
        </p:nvGrpSpPr>
        <p:grpSpPr>
          <a:xfrm>
            <a:off x="9486900" y="1448403"/>
            <a:ext cx="3522344" cy="2026337"/>
            <a:chOff x="8115300" y="-5121"/>
            <a:chExt cx="3522344" cy="2026337"/>
          </a:xfrm>
        </p:grpSpPr>
        <p:pic>
          <p:nvPicPr>
            <p:cNvPr id="6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CCCB1CAB-1917-4578-BD8F-48CB765A63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C4322FB-E9EC-4373-9506-F3387A11A57D}"/>
                </a:ext>
              </a:extLst>
            </p:cNvPr>
            <p:cNvSpPr/>
            <p:nvPr/>
          </p:nvSpPr>
          <p:spPr>
            <a:xfrm>
              <a:off x="9245552" y="379710"/>
              <a:ext cx="1421864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2800" b="1" cap="none" spc="0" dirty="0">
                  <a:ln/>
                  <a:solidFill>
                    <a:schemeClr val="accent4"/>
                  </a:solidFill>
                  <a:effectLst/>
                </a:rPr>
                <a:t>JUEVES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127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857E4E-C357-42BC-BCF7-98A381E771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01" t="28387" r="75624" b="8437"/>
          <a:stretch/>
        </p:blipFill>
        <p:spPr>
          <a:xfrm>
            <a:off x="2137410" y="560070"/>
            <a:ext cx="7680960" cy="550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47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12</a:t>
            </a:fld>
            <a:endParaRPr lang="es-ES"/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000" dirty="0"/>
              <a:t>Engordemos el 14 y peguemos 14 bolitas de papel crepé</a:t>
            </a:r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es-MX" sz="6000" dirty="0"/>
          </a:p>
          <a:p>
            <a:endParaRPr lang="es-MX" sz="6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3" t="18347" r="47141" b="5241"/>
          <a:stretch/>
        </p:blipFill>
        <p:spPr bwMode="auto">
          <a:xfrm>
            <a:off x="5509709" y="96643"/>
            <a:ext cx="5227117" cy="6761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2392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ementos multimedia en línea 1" title="Ejercicios de coordinación gruesa &quot;La raspa&quot;">
            <a:hlinkClick r:id="" action="ppaction://media"/>
            <a:extLst>
              <a:ext uri="{FF2B5EF4-FFF2-40B4-BE49-F238E27FC236}">
                <a16:creationId xmlns:a16="http://schemas.microsoft.com/office/drawing/2014/main" id="{E9807351-BD97-43F4-AA4A-4E3D84AA99D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65630" y="852805"/>
            <a:ext cx="9119274" cy="515239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AFFF9BFF-35B8-4F65-A342-8F9054774163}"/>
              </a:ext>
            </a:extLst>
          </p:cNvPr>
          <p:cNvGrpSpPr/>
          <p:nvPr/>
        </p:nvGrpSpPr>
        <p:grpSpPr>
          <a:xfrm>
            <a:off x="9452610" y="1943100"/>
            <a:ext cx="3522344" cy="2026337"/>
            <a:chOff x="8298180" y="0"/>
            <a:chExt cx="3522344" cy="2026337"/>
          </a:xfrm>
        </p:grpSpPr>
        <p:pic>
          <p:nvPicPr>
            <p:cNvPr id="8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B70C8269-1F56-4D3B-8F8E-E3D2973507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8180" y="0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3D6AFFF3-66D3-4658-9AC1-CEEA2A0E898F}"/>
                </a:ext>
              </a:extLst>
            </p:cNvPr>
            <p:cNvSpPr/>
            <p:nvPr/>
          </p:nvSpPr>
          <p:spPr>
            <a:xfrm>
              <a:off x="8974324" y="379710"/>
              <a:ext cx="1964320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600" b="1" cap="none" spc="0" dirty="0">
                  <a:ln/>
                  <a:solidFill>
                    <a:schemeClr val="accent4"/>
                  </a:solidFill>
                  <a:effectLst/>
                </a:rPr>
                <a:t>VIERNES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762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7E32CF8-7BCE-4744-8D1B-60D94ABAA5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00" t="30050" r="75625" b="10931"/>
          <a:stretch/>
        </p:blipFill>
        <p:spPr>
          <a:xfrm>
            <a:off x="2571750" y="765809"/>
            <a:ext cx="7555230" cy="506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271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15</a:t>
            </a:fld>
            <a:endParaRPr lang="es-ES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400" dirty="0"/>
              <a:t>Traza el número 14 dentro de los cuadros.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t="19153" r="40717" b="6048"/>
          <a:stretch/>
        </p:blipFill>
        <p:spPr bwMode="auto">
          <a:xfrm>
            <a:off x="3497362" y="91855"/>
            <a:ext cx="6290404" cy="5908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6461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205</Words>
  <Application>Microsoft Office PowerPoint</Application>
  <PresentationFormat>Panorámica</PresentationFormat>
  <Paragraphs>27</Paragraphs>
  <Slides>15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Comic Sans MS</vt:lpstr>
      <vt:lpstr>Libre Franklin</vt:lpstr>
      <vt:lpstr>Times New Roman</vt:lpstr>
      <vt:lpstr>Tema de Office</vt:lpstr>
      <vt:lpstr>Presentación de PowerPoint</vt:lpstr>
      <vt:lpstr>Presentación de PowerPoint</vt:lpstr>
      <vt:lpstr>Encuentra números a tu alrededor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Engordemos el 14 y peguemos 14 bolitas de papel crepé</vt:lpstr>
      <vt:lpstr>Presentación de PowerPoint</vt:lpstr>
      <vt:lpstr>Presentación de PowerPoint</vt:lpstr>
      <vt:lpstr>Traza el número 14 dentro de los cuadros.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3</cp:revision>
  <dcterms:created xsi:type="dcterms:W3CDTF">2022-02-28T00:23:11Z</dcterms:created>
  <dcterms:modified xsi:type="dcterms:W3CDTF">2022-02-28T22:08:20Z</dcterms:modified>
</cp:coreProperties>
</file>