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94" r:id="rId3"/>
    <p:sldId id="261" r:id="rId4"/>
    <p:sldId id="298" r:id="rId5"/>
    <p:sldId id="278" r:id="rId6"/>
    <p:sldId id="268" r:id="rId7"/>
    <p:sldId id="299" r:id="rId8"/>
    <p:sldId id="271" r:id="rId9"/>
    <p:sldId id="295" r:id="rId10"/>
    <p:sldId id="300" r:id="rId11"/>
    <p:sldId id="305" r:id="rId12"/>
    <p:sldId id="304" r:id="rId13"/>
    <p:sldId id="303" r:id="rId14"/>
    <p:sldId id="302" r:id="rId15"/>
    <p:sldId id="306" r:id="rId16"/>
    <p:sldId id="301" r:id="rId17"/>
    <p:sldId id="284" r:id="rId18"/>
    <p:sldId id="279" r:id="rId19"/>
    <p:sldId id="285" r:id="rId20"/>
    <p:sldId id="280" r:id="rId21"/>
    <p:sldId id="281" r:id="rId22"/>
    <p:sldId id="296" r:id="rId23"/>
    <p:sldId id="286" r:id="rId24"/>
    <p:sldId id="287" r:id="rId25"/>
    <p:sldId id="311" r:id="rId26"/>
    <p:sldId id="310" r:id="rId27"/>
    <p:sldId id="307" r:id="rId28"/>
    <p:sldId id="309" r:id="rId29"/>
    <p:sldId id="313" r:id="rId30"/>
    <p:sldId id="312" r:id="rId31"/>
    <p:sldId id="288" r:id="rId32"/>
    <p:sldId id="289" r:id="rId33"/>
    <p:sldId id="282" r:id="rId34"/>
    <p:sldId id="314" r:id="rId35"/>
    <p:sldId id="321" r:id="rId36"/>
    <p:sldId id="291" r:id="rId37"/>
    <p:sldId id="320" r:id="rId38"/>
    <p:sldId id="319" r:id="rId39"/>
    <p:sldId id="292" r:id="rId40"/>
    <p:sldId id="283" r:id="rId41"/>
    <p:sldId id="322" r:id="rId42"/>
    <p:sldId id="293" r:id="rId4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CF96F"/>
    <a:srgbClr val="00CC66"/>
    <a:srgbClr val="33CC33"/>
    <a:srgbClr val="CC99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82" autoAdjust="0"/>
    <p:restoredTop sz="94364" autoAdjust="0"/>
  </p:normalViewPr>
  <p:slideViewPr>
    <p:cSldViewPr snapToGrid="0">
      <p:cViewPr varScale="1">
        <p:scale>
          <a:sx n="68" d="100"/>
          <a:sy n="68" d="100"/>
        </p:scale>
        <p:origin x="1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28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6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38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347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036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819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9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49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00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29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57B7-3A16-4485-8FAB-C49DFE66BFE4}" type="datetimeFigureOut">
              <a:rPr lang="es-MX" smtClean="0"/>
              <a:t>27/01/2022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0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enVHR3HTxa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uTK_7MOFV4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TsHvIMvLLU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dWwcT6WsNwc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microsoft.com/office/2007/relationships/hdphoto" Target="../media/hdphoto3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8vPta_yr68k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018" y="-371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566" t="29976" r="18564" b="19438"/>
          <a:stretch/>
        </p:blipFill>
        <p:spPr>
          <a:xfrm>
            <a:off x="798892" y="545865"/>
            <a:ext cx="10594216" cy="576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1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81D720A-1F8B-4C85-B92D-07F9B3B3A569}"/>
              </a:ext>
            </a:extLst>
          </p:cNvPr>
          <p:cNvSpPr/>
          <p:nvPr/>
        </p:nvSpPr>
        <p:spPr>
          <a:xfrm>
            <a:off x="2580985" y="5635434"/>
            <a:ext cx="7323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https://www.youtube.com/watch?v=g_Is2wh1xIw&amp;t=47s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88758D-1B85-4150-967C-39BF84FBF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42" t="24266" r="46250" b="22868"/>
          <a:stretch/>
        </p:blipFill>
        <p:spPr>
          <a:xfrm>
            <a:off x="2743200" y="760901"/>
            <a:ext cx="6999112" cy="4674699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</p:spTree>
    <p:extLst>
      <p:ext uri="{BB962C8B-B14F-4D97-AF65-F5344CB8AC3E}">
        <p14:creationId xmlns:p14="http://schemas.microsoft.com/office/powerpoint/2010/main" val="162010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90" y="547232"/>
            <a:ext cx="10602222" cy="57605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271379" y="5919076"/>
            <a:ext cx="312893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https://youtu.be/enVHR3HTxas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98090" y="674906"/>
            <a:ext cx="15810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LUNES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226347" y="5467093"/>
            <a:ext cx="22409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  <a:endParaRPr lang="es-ES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738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B774A8-6F04-4B77-9189-0B2A5448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7172992-1017-429F-8922-80D685C4BDEE}"/>
              </a:ext>
            </a:extLst>
          </p:cNvPr>
          <p:cNvSpPr/>
          <p:nvPr/>
        </p:nvSpPr>
        <p:spPr>
          <a:xfrm>
            <a:off x="1869298" y="5139395"/>
            <a:ext cx="8453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https://www.youtube.com/watch?v=sIV2TgpbKqs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0942E1-9A91-4165-AF13-740EBD0A6F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29" t="24045" r="39836" b="22596"/>
          <a:stretch/>
        </p:blipFill>
        <p:spPr>
          <a:xfrm>
            <a:off x="2093843" y="742123"/>
            <a:ext cx="8004313" cy="453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45610" t="59298" r="45941" b="28960"/>
          <a:stretch/>
        </p:blipFill>
        <p:spPr>
          <a:xfrm>
            <a:off x="1265322" y="4960620"/>
            <a:ext cx="1706477" cy="133330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129734" y="494601"/>
            <a:ext cx="78285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Libro </a:t>
            </a:r>
            <a:r>
              <a:rPr lang="es-ES" sz="4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Sobrerruedas</a:t>
            </a:r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págs. 253 y 144</a:t>
            </a:r>
          </a:p>
        </p:txBody>
      </p:sp>
      <p:pic>
        <p:nvPicPr>
          <p:cNvPr id="11" name="Picture 2" descr="Niña escribiendo mientras piensa algo Stock Illustration | Adobe 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93281" y="996306"/>
            <a:ext cx="1800152" cy="17164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D14F13C-9562-45B6-8A2F-8C2DB16CF9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85" t="20758" r="31685" b="41775"/>
          <a:stretch/>
        </p:blipFill>
        <p:spPr>
          <a:xfrm>
            <a:off x="3205304" y="1146664"/>
            <a:ext cx="6255027" cy="45231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D664A65-A4A9-47BA-BD1A-F834088B85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71" t="39527" r="47008" b="52017"/>
          <a:stretch/>
        </p:blipFill>
        <p:spPr>
          <a:xfrm>
            <a:off x="1265322" y="2232727"/>
            <a:ext cx="1418009" cy="96012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673EB23-61E5-4097-BA09-C034A9BC75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163" t="31433" r="46891" b="60157"/>
          <a:stretch/>
        </p:blipFill>
        <p:spPr>
          <a:xfrm>
            <a:off x="1067290" y="1016556"/>
            <a:ext cx="1402881" cy="95491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9F2CD9A-9403-4ED3-A14B-7BBC08C1C2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04" t="48537" r="46735" b="41397"/>
          <a:stretch/>
        </p:blipFill>
        <p:spPr>
          <a:xfrm>
            <a:off x="1272604" y="3541473"/>
            <a:ext cx="1466347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14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/>
          <p:cNvSpPr/>
          <p:nvPr/>
        </p:nvSpPr>
        <p:spPr>
          <a:xfrm>
            <a:off x="3332695" y="494601"/>
            <a:ext cx="54226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Jugar a comprar boletos</a:t>
            </a:r>
          </a:p>
        </p:txBody>
      </p:sp>
      <p:pic>
        <p:nvPicPr>
          <p:cNvPr id="14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45" y="1568192"/>
            <a:ext cx="3139139" cy="189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ano De Dibujos Animados De Imagen En Color A Punto De Atrapar Algo  Ilustración Vectorial Ilustraciones Vectoriales, Clip Art Vectorizado Libre  De Derechos. Image 78352419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4555" y="2516304"/>
            <a:ext cx="1663921" cy="151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2" t="14767" r="30878"/>
          <a:stretch/>
        </p:blipFill>
        <p:spPr bwMode="auto">
          <a:xfrm>
            <a:off x="5950374" y="2975467"/>
            <a:ext cx="849672" cy="12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529" y="3733479"/>
            <a:ext cx="3139139" cy="189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efinición de boleto - Qué es, Significado y Concepto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247" y="3286553"/>
            <a:ext cx="3000375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454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2129734" y="494601"/>
            <a:ext cx="78285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Libro </a:t>
            </a:r>
            <a:r>
              <a:rPr lang="es-ES" sz="4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Sobrerruedas</a:t>
            </a:r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págs. 253 y 144</a:t>
            </a:r>
          </a:p>
        </p:txBody>
      </p:sp>
      <p:pic>
        <p:nvPicPr>
          <p:cNvPr id="11" name="Picture 2" descr="Niña escribiendo mientras piensa algo Stock Illustration | Adob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93281" y="996306"/>
            <a:ext cx="1800152" cy="17164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D14F13C-9562-45B6-8A2F-8C2DB16CF9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85" t="20758" r="31685" b="41775"/>
          <a:stretch/>
        </p:blipFill>
        <p:spPr>
          <a:xfrm>
            <a:off x="3205304" y="1146664"/>
            <a:ext cx="6255027" cy="45231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D664A65-A4A9-47BA-BD1A-F834088B85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971" t="39527" r="47008" b="52017"/>
          <a:stretch/>
        </p:blipFill>
        <p:spPr>
          <a:xfrm>
            <a:off x="5335005" y="3099427"/>
            <a:ext cx="1182536" cy="96012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673EB23-61E5-4097-BA09-C034A9BC75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163" t="31433" r="46891" b="60157"/>
          <a:stretch/>
        </p:blipFill>
        <p:spPr>
          <a:xfrm>
            <a:off x="4039090" y="3192847"/>
            <a:ext cx="1402881" cy="95491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9F2CD9A-9403-4ED3-A14B-7BBC08C1C2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04" t="48537" r="46735" b="41397"/>
          <a:stretch/>
        </p:blipFill>
        <p:spPr>
          <a:xfrm>
            <a:off x="6568138" y="3007987"/>
            <a:ext cx="1466347" cy="11429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46188" t="59298" r="45941" b="30636"/>
          <a:stretch/>
        </p:blipFill>
        <p:spPr>
          <a:xfrm>
            <a:off x="7863504" y="3003653"/>
            <a:ext cx="1589805" cy="1142999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C2553FA-D3E1-4F0F-A5BE-C3BB69EB61ED}"/>
              </a:ext>
            </a:extLst>
          </p:cNvPr>
          <p:cNvSpPr/>
          <p:nvPr/>
        </p:nvSpPr>
        <p:spPr>
          <a:xfrm>
            <a:off x="2324055" y="1690891"/>
            <a:ext cx="1696597" cy="5067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6E97EF-F08C-4773-9556-85C031145308}"/>
              </a:ext>
            </a:extLst>
          </p:cNvPr>
          <p:cNvSpPr txBox="1"/>
          <p:nvPr/>
        </p:nvSpPr>
        <p:spPr>
          <a:xfrm>
            <a:off x="4546228" y="4583017"/>
            <a:ext cx="2489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Tren</a:t>
            </a:r>
          </a:p>
        </p:txBody>
      </p:sp>
    </p:spTree>
    <p:extLst>
      <p:ext uri="{BB962C8B-B14F-4D97-AF65-F5344CB8AC3E}">
        <p14:creationId xmlns:p14="http://schemas.microsoft.com/office/powerpoint/2010/main" val="406493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6" y="554513"/>
            <a:ext cx="10592790" cy="578691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95646" y="554513"/>
            <a:ext cx="20068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MARTES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904021" y="3893624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64189" y="4407162"/>
            <a:ext cx="321633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https://youtu.be/uTK_7MOFV4s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09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motricidad fina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75E9CF1-AA6F-48AB-89C4-34A2F807C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448" y="477079"/>
            <a:ext cx="8845564" cy="55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7C8E722-050C-4237-B4FA-A877E49E93A4}"/>
              </a:ext>
            </a:extLst>
          </p:cNvPr>
          <p:cNvSpPr txBox="1"/>
          <p:nvPr/>
        </p:nvSpPr>
        <p:spPr>
          <a:xfrm>
            <a:off x="3570806" y="1514343"/>
            <a:ext cx="76899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900" dirty="0"/>
              <a:t>Pepe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B4ED4BD-97C1-4FAD-BF61-EF96B262DCE3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C807B51-C4A6-48EA-BF55-AB07939260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899914" y="1998161"/>
            <a:ext cx="2773452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9356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6EA64A9-9070-4F87-A99F-8542130CADE0}"/>
              </a:ext>
            </a:extLst>
          </p:cNvPr>
          <p:cNvSpPr txBox="1">
            <a:spLocks/>
          </p:cNvSpPr>
          <p:nvPr/>
        </p:nvSpPr>
        <p:spPr>
          <a:xfrm rot="1023935">
            <a:off x="8559125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graphicFrame>
        <p:nvGraphicFramePr>
          <p:cNvPr id="5" name="Tabla 6">
            <a:extLst>
              <a:ext uri="{FF2B5EF4-FFF2-40B4-BE49-F238E27FC236}">
                <a16:creationId xmlns:a16="http://schemas.microsoft.com/office/drawing/2014/main" id="{C4C59FCB-19BA-4F23-821F-A0041F8A3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11973"/>
              </p:ext>
            </p:extLst>
          </p:nvPr>
        </p:nvGraphicFramePr>
        <p:xfrm>
          <a:off x="4126171" y="2732446"/>
          <a:ext cx="7119260" cy="3495040"/>
        </p:xfrm>
        <a:graphic>
          <a:graphicData uri="http://schemas.openxmlformats.org/drawingml/2006/table">
            <a:tbl>
              <a:tblPr firstRow="1" bandRow="1"/>
              <a:tblGrid>
                <a:gridCol w="7119260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r>
                        <a:rPr lang="es-MX" sz="221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5B192D92-7D84-43C9-8D02-AD4BEEA11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1743" y="1566790"/>
            <a:ext cx="5140411" cy="38553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48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EDD3EAF-7A28-475D-B167-A88C4BB7A0E2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AC4FF5-7ED1-463F-AE21-CB1ADEB45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88" y="1389207"/>
            <a:ext cx="10498222" cy="4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0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F068E61-9D9D-4088-8607-880FB34C8679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6C7E74-38C3-4C6B-9040-6EB33A4DA2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907715" y="1496159"/>
            <a:ext cx="4052232" cy="4820512"/>
          </a:xfrm>
          <a:prstGeom prst="roundRect">
            <a:avLst/>
          </a:prstGeom>
        </p:spPr>
      </p:pic>
      <p:sp>
        <p:nvSpPr>
          <p:cNvPr id="6" name="Google Shape;146;p8">
            <a:extLst>
              <a:ext uri="{FF2B5EF4-FFF2-40B4-BE49-F238E27FC236}">
                <a16:creationId xmlns:a16="http://schemas.microsoft.com/office/drawing/2014/main" id="{280DD6B3-93AD-4516-98F7-55514EE152BE}"/>
              </a:ext>
            </a:extLst>
          </p:cNvPr>
          <p:cNvSpPr txBox="1"/>
          <p:nvPr/>
        </p:nvSpPr>
        <p:spPr>
          <a:xfrm>
            <a:off x="5320008" y="2997000"/>
            <a:ext cx="6489093" cy="2451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5333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713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87C68E0-C2AD-4ED7-A7D6-9C39272DB0E6}"/>
              </a:ext>
            </a:extLst>
          </p:cNvPr>
          <p:cNvSpPr txBox="1">
            <a:spLocks/>
          </p:cNvSpPr>
          <p:nvPr/>
        </p:nvSpPr>
        <p:spPr>
          <a:xfrm rot="1023935">
            <a:off x="8508478" y="180764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A04022-A52A-48AF-A4EA-4FD2E4E7E9C6}"/>
              </a:ext>
            </a:extLst>
          </p:cNvPr>
          <p:cNvSpPr txBox="1"/>
          <p:nvPr/>
        </p:nvSpPr>
        <p:spPr>
          <a:xfrm>
            <a:off x="410918" y="805694"/>
            <a:ext cx="5109883" cy="55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9D56101-DDAF-4200-9D2C-9622076D20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4982292">
            <a:off x="5827395" y="2834372"/>
            <a:ext cx="2862128" cy="2149661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B6AE49-D659-4BA6-B22E-3501847638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6667453" y="2032794"/>
            <a:ext cx="4444532" cy="23498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65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6FC66E8-0652-4C61-B7D5-F57C1F53BFF6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BF6B3C-DAD0-4C76-9E4A-A7BC04BC621F}"/>
              </a:ext>
            </a:extLst>
          </p:cNvPr>
          <p:cNvSpPr txBox="1"/>
          <p:nvPr/>
        </p:nvSpPr>
        <p:spPr>
          <a:xfrm>
            <a:off x="-1230097" y="1484473"/>
            <a:ext cx="70047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</a:p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  <a:p>
            <a:pPr algn="ctr"/>
            <a:endParaRPr lang="es-MX" sz="4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1F91DA8-D30B-41E6-B8AE-3D52655B21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734130" y="1419498"/>
            <a:ext cx="4771672" cy="44069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21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9" y="5324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6C9948-4243-4B94-9CD7-53A72949DEA9}"/>
              </a:ext>
            </a:extLst>
          </p:cNvPr>
          <p:cNvSpPr txBox="1"/>
          <p:nvPr/>
        </p:nvSpPr>
        <p:spPr>
          <a:xfrm>
            <a:off x="-682966" y="1155960"/>
            <a:ext cx="62037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Susú</a:t>
            </a:r>
            <a:endParaRPr lang="es-MX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B95F3CF-AAC1-4681-AEC3-162171D8A88D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2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E62B63-275B-46AC-ADD0-F871A0600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5689300" y="768285"/>
            <a:ext cx="4444702" cy="60904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1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8104" t="18060" r="37425" b="21729"/>
          <a:stretch/>
        </p:blipFill>
        <p:spPr>
          <a:xfrm>
            <a:off x="4043393" y="795646"/>
            <a:ext cx="3859270" cy="533896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7902663" y="5147438"/>
            <a:ext cx="28729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Libro Método</a:t>
            </a:r>
          </a:p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pág. 55</a:t>
            </a:r>
            <a:endParaRPr lang="es-E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3076" name="Picture 4" descr="Niño pensando vector, gráfico vectorial, imágenes de Niño pensando  vectoriales de stock | Depositphotos®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9042" y="795646"/>
            <a:ext cx="2233037" cy="24063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962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2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5" y="598216"/>
            <a:ext cx="6329547" cy="575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6460176" y="727672"/>
            <a:ext cx="2208578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w Cen MT" panose="020B0602020104020603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512622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2090292" y="1735844"/>
            <a:ext cx="99631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w Cen MT" panose="020B0602020104020603" pitchFamily="34" charset="0"/>
              </a:rPr>
              <a:t>mamá y Lola</a:t>
            </a:r>
            <a:endParaRPr lang="es-ES" sz="115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90292" y="3795135"/>
            <a:ext cx="85936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w Cen MT" panose="020B0602020104020603" pitchFamily="34" charset="0"/>
              </a:rPr>
              <a:t>oso y Tito</a:t>
            </a:r>
            <a:endParaRPr lang="es-ES" sz="115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pic>
        <p:nvPicPr>
          <p:cNvPr id="7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098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787728" y="664005"/>
            <a:ext cx="106827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separar los enunciados, recortar en palabras y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 formar nuevas textos con “y”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0678" t="22565" r="33223" b="20200"/>
          <a:stretch/>
        </p:blipFill>
        <p:spPr bwMode="auto">
          <a:xfrm>
            <a:off x="5218968" y="1865266"/>
            <a:ext cx="5302570" cy="4202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 descr="Vector El Ejemplo Del Niño Que Se Sienta En Piso Y Cortando El Papel En  Pequeños Pedazos Con Scissor Desarrollo De Niñez Temprana Stock de  ilustración - Ilustración de cabrito, pedazos: 1213303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400" y="1738822"/>
            <a:ext cx="2885704" cy="288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36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6" y="554513"/>
            <a:ext cx="10652167" cy="575128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95646" y="554513"/>
            <a:ext cx="26791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MIÉRCOLES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785267" y="5128658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391527" y="5682474"/>
            <a:ext cx="305628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https://youtu.be/TsHvIMvLLUs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B52DD0-1FB2-4939-B675-C3E07BCA5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59" t="25979" r="43533" b="25882"/>
          <a:stretch/>
        </p:blipFill>
        <p:spPr>
          <a:xfrm>
            <a:off x="2504661" y="710054"/>
            <a:ext cx="8666920" cy="520015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B6715E4-D3AC-467B-B58F-C0E4FD482F36}"/>
              </a:ext>
            </a:extLst>
          </p:cNvPr>
          <p:cNvSpPr/>
          <p:nvPr/>
        </p:nvSpPr>
        <p:spPr>
          <a:xfrm>
            <a:off x="2797897" y="5886336"/>
            <a:ext cx="7644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https://www.youtube.com/watch?v=PoQFad21nn0</a:t>
            </a:r>
          </a:p>
        </p:txBody>
      </p:sp>
    </p:spTree>
    <p:extLst>
      <p:ext uri="{BB962C8B-B14F-4D97-AF65-F5344CB8AC3E}">
        <p14:creationId xmlns:p14="http://schemas.microsoft.com/office/powerpoint/2010/main" val="3240057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1670304" y="1471971"/>
            <a:ext cx="9058655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Vocablos</a:t>
            </a:r>
          </a:p>
          <a:p>
            <a:pPr algn="ctr"/>
            <a:r>
              <a:rPr lang="es-E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</a:p>
        </p:txBody>
      </p:sp>
      <p:pic>
        <p:nvPicPr>
          <p:cNvPr id="5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416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2188857" y="1814573"/>
            <a:ext cx="921541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w Cen MT" panose="020B0602020104020603" pitchFamily="34" charset="0"/>
              </a:rPr>
              <a:t>La mamá Ema</a:t>
            </a:r>
            <a:endParaRPr lang="es-ES" sz="115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188857" y="3795135"/>
            <a:ext cx="85936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1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w Cen MT" panose="020B0602020104020603" pitchFamily="34" charset="0"/>
              </a:rPr>
              <a:t>El papá Pepe</a:t>
            </a:r>
            <a:endParaRPr lang="es-ES" sz="115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pic>
        <p:nvPicPr>
          <p:cNvPr id="7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264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86A1A9-03E2-477C-ADB8-E3FCBED76E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CFD1D0"/>
              </a:clrFrom>
              <a:clrTo>
                <a:srgbClr val="CFD1D0">
                  <a:alpha val="0"/>
                </a:srgbClr>
              </a:clrTo>
            </a:clrChange>
            <a:biLevel thresh="75000"/>
          </a:blip>
          <a:srcRect l="11440" t="2679" r="29420" b="90752"/>
          <a:stretch/>
        </p:blipFill>
        <p:spPr>
          <a:xfrm>
            <a:off x="880996" y="1854081"/>
            <a:ext cx="10430001" cy="14781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530DF4-BE75-4B5F-993D-A67E96ED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</a:blip>
          <a:srcRect l="78469" t="3475" r="13607" b="91578"/>
          <a:stretch/>
        </p:blipFill>
        <p:spPr>
          <a:xfrm>
            <a:off x="4003569" y="2330582"/>
            <a:ext cx="773806" cy="119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18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F36C0E-2C05-4BAF-8B0E-612845B705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8359" t="10082" r="12581" b="84286"/>
          <a:stretch/>
        </p:blipFill>
        <p:spPr>
          <a:xfrm>
            <a:off x="2302329" y="2155371"/>
            <a:ext cx="5587888" cy="17792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F743686-1C92-4143-8860-04F628B448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D0D1D5"/>
              </a:clrFrom>
              <a:clrTo>
                <a:srgbClr val="D0D1D5">
                  <a:alpha val="0"/>
                </a:srgbClr>
              </a:clrTo>
            </a:clrChange>
            <a:biLevel thresh="75000"/>
          </a:blip>
          <a:srcRect l="56001" t="22823" r="23259" b="70652"/>
          <a:stretch/>
        </p:blipFill>
        <p:spPr>
          <a:xfrm>
            <a:off x="8174317" y="1773640"/>
            <a:ext cx="2018229" cy="177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72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2E9399F-58DB-4906-AFCB-154904AF77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9574" t="16540" r="12976" b="76891"/>
          <a:stretch/>
        </p:blipFill>
        <p:spPr>
          <a:xfrm>
            <a:off x="1104631" y="2379889"/>
            <a:ext cx="7071036" cy="11849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73C4301-A098-433A-9748-1040676980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</a:blip>
          <a:srcRect l="6403" t="83393" r="68077" b="2268"/>
          <a:stretch/>
        </p:blipFill>
        <p:spPr>
          <a:xfrm>
            <a:off x="8492570" y="2189685"/>
            <a:ext cx="2906447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48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1" y="635092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B80766A-D42E-472C-984E-91CC013BD0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8565" t="22823" r="12170" b="70608"/>
          <a:stretch/>
        </p:blipFill>
        <p:spPr>
          <a:xfrm>
            <a:off x="787728" y="1667553"/>
            <a:ext cx="7455879" cy="171450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E6FD43-326B-424B-9277-CED9529B63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9386" t="3513" r="67204" b="91248"/>
          <a:stretch/>
        </p:blipFill>
        <p:spPr>
          <a:xfrm>
            <a:off x="8215865" y="1900916"/>
            <a:ext cx="3134162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51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79F0841-3B73-44C7-9F85-83B80A4E71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5485" t="30822" r="18262" b="62609"/>
          <a:stretch/>
        </p:blipFill>
        <p:spPr>
          <a:xfrm>
            <a:off x="787728" y="2021907"/>
            <a:ext cx="6949503" cy="18866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63C84A5-65A5-4236-BA54-56570658A3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40805" t="38227" r="32910" b="55769"/>
          <a:stretch/>
        </p:blipFill>
        <p:spPr>
          <a:xfrm>
            <a:off x="7737231" y="2148516"/>
            <a:ext cx="2716625" cy="16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80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3B927E-8FCF-4B90-85EB-C3C0BA1C6F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5973" t="38354" r="33322" b="56044"/>
          <a:stretch/>
        </p:blipFill>
        <p:spPr>
          <a:xfrm>
            <a:off x="2386882" y="1895531"/>
            <a:ext cx="9017390" cy="242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58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1512050" y="819533"/>
            <a:ext cx="91678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Imprenta I: formar nuevas textos con los vocablos</a:t>
            </a:r>
          </a:p>
          <a:p>
            <a:pPr algn="ctr"/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“La – El”</a:t>
            </a:r>
            <a:endParaRPr lang="es-E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0678" t="22565" r="33223" b="20200"/>
          <a:stretch/>
        </p:blipFill>
        <p:spPr bwMode="auto">
          <a:xfrm>
            <a:off x="5188013" y="1889760"/>
            <a:ext cx="5302570" cy="4202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251" y="1889760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223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8052239" y="4894278"/>
            <a:ext cx="28729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Libro Método</a:t>
            </a:r>
          </a:p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pág. 56</a:t>
            </a:r>
            <a:endParaRPr lang="es-E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7152" t="18547" r="27030" b="20252"/>
          <a:stretch/>
        </p:blipFill>
        <p:spPr>
          <a:xfrm>
            <a:off x="1281236" y="886501"/>
            <a:ext cx="6771003" cy="5084995"/>
          </a:xfrm>
          <a:prstGeom prst="rect">
            <a:avLst/>
          </a:prstGeom>
        </p:spPr>
      </p:pic>
      <p:pic>
        <p:nvPicPr>
          <p:cNvPr id="2050" name="Picture 2" descr="Niño escribiendo: vectores, gráfico vectorial, Niño escribiendo imágenes  vectoriales de stock | Depositphotos®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904" y="886501"/>
            <a:ext cx="2664237" cy="26642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7C2DE275-3873-43CB-B420-00DE10D6F5CA}"/>
              </a:ext>
            </a:extLst>
          </p:cNvPr>
          <p:cNvSpPr/>
          <p:nvPr/>
        </p:nvSpPr>
        <p:spPr>
          <a:xfrm>
            <a:off x="326571" y="543295"/>
            <a:ext cx="1338943" cy="485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Cierre:  </a:t>
            </a:r>
          </a:p>
        </p:txBody>
      </p:sp>
    </p:spTree>
    <p:extLst>
      <p:ext uri="{BB962C8B-B14F-4D97-AF65-F5344CB8AC3E}">
        <p14:creationId xmlns:p14="http://schemas.microsoft.com/office/powerpoint/2010/main" val="3053542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1855" r="12215"/>
          <a:stretch/>
        </p:blipFill>
        <p:spPr>
          <a:xfrm>
            <a:off x="778654" y="554513"/>
            <a:ext cx="10621658" cy="5775035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18613" y="554513"/>
            <a:ext cx="1768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JUEVES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940471" y="5093032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474029" y="5800918"/>
            <a:ext cx="334950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https://youtu.be/dWwcT6WsNwc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34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918613" y="554513"/>
            <a:ext cx="1768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JUEVES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7C2BB11-B11A-4DD5-92DA-AFAAA74558FD}"/>
              </a:ext>
            </a:extLst>
          </p:cNvPr>
          <p:cNvSpPr/>
          <p:nvPr/>
        </p:nvSpPr>
        <p:spPr>
          <a:xfrm>
            <a:off x="3878791" y="5563464"/>
            <a:ext cx="7497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https://www.youtube.com/watch?v=Jb5cj9wZQyY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9735CE-E47F-4FEB-98DA-D044A991B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5" t="24747" r="42989" b="23440"/>
          <a:stretch/>
        </p:blipFill>
        <p:spPr>
          <a:xfrm>
            <a:off x="2888974" y="771315"/>
            <a:ext cx="8030817" cy="46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71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oja de raya para imprimir - Imagui">
            <a:extLst>
              <a:ext uri="{FF2B5EF4-FFF2-40B4-BE49-F238E27FC236}">
                <a16:creationId xmlns:a16="http://schemas.microsoft.com/office/drawing/2014/main" id="{0B2C35D2-9EA0-4E5B-9729-68741C218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3086710"/>
            <a:ext cx="10645040" cy="320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26F197-3767-43EC-971D-681E97399947}"/>
              </a:ext>
            </a:extLst>
          </p:cNvPr>
          <p:cNvSpPr txBox="1"/>
          <p:nvPr/>
        </p:nvSpPr>
        <p:spPr>
          <a:xfrm>
            <a:off x="496996" y="3065449"/>
            <a:ext cx="121331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epe   y   </a:t>
            </a:r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ma</a:t>
            </a:r>
            <a:endParaRPr lang="es-MX" sz="1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3DAB884-2DDA-48A2-BF32-B73F628A6CB5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 err="1"/>
              <a:t>Concetar</a:t>
            </a:r>
            <a:r>
              <a:rPr lang="es-MX" dirty="0"/>
              <a:t> de manera oral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92EE1B-2B67-4CE4-8C33-DE969508A5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5466" y="687843"/>
            <a:ext cx="2504763" cy="2324267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93E386C-2C09-466B-873A-5C9A9408C8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968120" y="521367"/>
            <a:ext cx="2415875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70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oja de raya para imprimir - Imagui">
            <a:extLst>
              <a:ext uri="{FF2B5EF4-FFF2-40B4-BE49-F238E27FC236}">
                <a16:creationId xmlns:a16="http://schemas.microsoft.com/office/drawing/2014/main" id="{990342E4-A007-458C-9896-F18E31C56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0" y="3114114"/>
            <a:ext cx="10838935" cy="323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4657A6D-E7C9-4F31-9917-09609126D57E}"/>
              </a:ext>
            </a:extLst>
          </p:cNvPr>
          <p:cNvSpPr txBox="1"/>
          <p:nvPr/>
        </p:nvSpPr>
        <p:spPr>
          <a:xfrm>
            <a:off x="807473" y="3100726"/>
            <a:ext cx="115056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epe   y  </a:t>
            </a:r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na</a:t>
            </a:r>
            <a:endParaRPr lang="es-MX" sz="1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FBC0FF28-F2EE-4923-8D45-05A8902A7C19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 err="1"/>
              <a:t>Concetar</a:t>
            </a:r>
            <a:r>
              <a:rPr lang="es-MX" dirty="0"/>
              <a:t> de manera oral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88857D1-A110-4003-9719-9271B3139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912" y="581035"/>
            <a:ext cx="1463167" cy="250567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8E25B2B-5948-4D81-AA22-50059495CC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453435" y="489730"/>
            <a:ext cx="2415875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57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7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oja de raya para imprimir - Imagui">
            <a:extLst>
              <a:ext uri="{FF2B5EF4-FFF2-40B4-BE49-F238E27FC236}">
                <a16:creationId xmlns:a16="http://schemas.microsoft.com/office/drawing/2014/main" id="{16926F5B-04BD-4996-96F2-7966646D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2828737"/>
            <a:ext cx="10616541" cy="348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008D5BC-A228-47AB-99DE-68569E5B4882}"/>
              </a:ext>
            </a:extLst>
          </p:cNvPr>
          <p:cNvSpPr txBox="1"/>
          <p:nvPr/>
        </p:nvSpPr>
        <p:spPr>
          <a:xfrm>
            <a:off x="787726" y="3021918"/>
            <a:ext cx="111782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epe   y   </a:t>
            </a:r>
            <a:r>
              <a:rPr lang="es-MX" sz="16600" dirty="0"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ito</a:t>
            </a:r>
            <a:endParaRPr lang="es-MX" sz="1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865135-B4F8-4689-AA57-F27586CA71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476600" y="401851"/>
            <a:ext cx="2415875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365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A575777-4D31-4C3C-8053-BCFFC535C9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50000"/>
          </a:blip>
          <a:srcRect l="9373" t="3573" r="13279" b="15196"/>
          <a:stretch/>
        </p:blipFill>
        <p:spPr>
          <a:xfrm rot="16200000">
            <a:off x="4824439" y="-414527"/>
            <a:ext cx="4362907" cy="814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33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6925168" y="4972380"/>
            <a:ext cx="28729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Libro Método</a:t>
            </a:r>
          </a:p>
          <a:p>
            <a:pPr algn="ctr"/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pág. 57</a:t>
            </a:r>
            <a:endParaRPr lang="es-E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7557" t="18385" r="37344" b="20414"/>
          <a:stretch/>
        </p:blipFill>
        <p:spPr>
          <a:xfrm>
            <a:off x="2410858" y="750940"/>
            <a:ext cx="3906982" cy="5356117"/>
          </a:xfrm>
          <a:prstGeom prst="rect">
            <a:avLst/>
          </a:prstGeom>
        </p:spPr>
      </p:pic>
      <p:pic>
        <p:nvPicPr>
          <p:cNvPr id="9" name="Picture 2" descr="Niña escribiendo mientras piensa algo Stock Illustration | Adobe 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2777" y="866670"/>
            <a:ext cx="2831585" cy="25059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2790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82" y="554513"/>
            <a:ext cx="10607054" cy="575128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81382" y="554513"/>
            <a:ext cx="20327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VIERNES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785267" y="5128658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45056" y="5745168"/>
            <a:ext cx="3000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https://youtu.be/8vPta_yr68k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53152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1382" y="554513"/>
            <a:ext cx="20327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VIERNES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697335" y="5037282"/>
            <a:ext cx="45818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Práctica de lenguaje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35B3ABB-0EAF-45AD-8E32-135694167F8F}"/>
              </a:ext>
            </a:extLst>
          </p:cNvPr>
          <p:cNvSpPr/>
          <p:nvPr/>
        </p:nvSpPr>
        <p:spPr>
          <a:xfrm>
            <a:off x="5775929" y="5749441"/>
            <a:ext cx="5503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https://www.youtube.com/watch?v=djKlftPkWbo&amp;t=76s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448136-50B3-4893-B48D-B90BEA1678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88" t="24259" r="43673" b="22824"/>
          <a:stretch/>
        </p:blipFill>
        <p:spPr>
          <a:xfrm>
            <a:off x="2937759" y="739227"/>
            <a:ext cx="6597746" cy="434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797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2907990" y="494601"/>
            <a:ext cx="62720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Libro </a:t>
            </a:r>
            <a:r>
              <a:rPr lang="es-ES" sz="4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Sobrerruedas</a:t>
            </a:r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pág. 142</a:t>
            </a:r>
          </a:p>
        </p:txBody>
      </p:sp>
      <p:pic>
        <p:nvPicPr>
          <p:cNvPr id="10" name="Picture 4" descr="Ilustración de Niño Escribiendo En Libro En Blanco Con Espacio De Copia y  más Vectores Libres de Derechos de Adolescente - i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t="39362" r="52042"/>
          <a:stretch/>
        </p:blipFill>
        <p:spPr bwMode="auto">
          <a:xfrm>
            <a:off x="8971121" y="1230400"/>
            <a:ext cx="2115182" cy="22718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3C194A-5AB8-4F56-8F6E-E588ACD1F0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173" t="17249" r="31789" b="48067"/>
          <a:stretch/>
        </p:blipFill>
        <p:spPr>
          <a:xfrm>
            <a:off x="1161484" y="1106841"/>
            <a:ext cx="7458347" cy="518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66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19861</TotalTime>
  <Words>359</Words>
  <Application>Microsoft Office PowerPoint</Application>
  <PresentationFormat>Panorámica</PresentationFormat>
  <Paragraphs>86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50" baseType="lpstr">
      <vt:lpstr>Aharoni</vt:lpstr>
      <vt:lpstr>Arial</vt:lpstr>
      <vt:lpstr>Berlin Sans FB</vt:lpstr>
      <vt:lpstr>Calibri</vt:lpstr>
      <vt:lpstr>Calibri Light</vt:lpstr>
      <vt:lpstr>Century Gothic</vt:lpstr>
      <vt:lpstr>Tw Cen MT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Marina Villarreal</cp:lastModifiedBy>
  <cp:revision>103</cp:revision>
  <dcterms:created xsi:type="dcterms:W3CDTF">2021-09-02T18:54:57Z</dcterms:created>
  <dcterms:modified xsi:type="dcterms:W3CDTF">2022-01-28T03:31:51Z</dcterms:modified>
</cp:coreProperties>
</file>