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309" r:id="rId3"/>
    <p:sldId id="306" r:id="rId4"/>
    <p:sldId id="311" r:id="rId5"/>
    <p:sldId id="312" r:id="rId6"/>
    <p:sldId id="315" r:id="rId7"/>
    <p:sldId id="310" r:id="rId8"/>
    <p:sldId id="313" r:id="rId9"/>
    <p:sldId id="314" r:id="rId10"/>
    <p:sldId id="316" r:id="rId11"/>
    <p:sldId id="276" r:id="rId12"/>
    <p:sldId id="277" r:id="rId13"/>
    <p:sldId id="289" r:id="rId14"/>
    <p:sldId id="290" r:id="rId15"/>
    <p:sldId id="288" r:id="rId16"/>
    <p:sldId id="264" r:id="rId17"/>
    <p:sldId id="317" r:id="rId18"/>
    <p:sldId id="307" r:id="rId19"/>
    <p:sldId id="275" r:id="rId20"/>
    <p:sldId id="278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96" y="21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AE9C8-7C7D-4A85-ABBB-2FAA5EDCAB3E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E3923-A5DE-4F85-95C9-7EEDC647DE7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72630E4-2A22-4647-B782-FF3775D06640}" type="datetimeFigureOut">
              <a:rPr lang="es-MX" smtClean="0"/>
              <a:pPr/>
              <a:t>09/01/2022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0CD6BCA-0620-489D-B64C-3ECE6E45C6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Nzrq9pHI0w?feature=oembe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Fp2XZoYwgk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gGp_Vpek7M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to2QDXKkQI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dbX2KcTUPw?feature=oembe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xIGzsIfvh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C2B9204-A2FC-4760-8F86-51D2D2A32C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676374" y="1577823"/>
            <a:ext cx="11515626" cy="191927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728D5A7-59DE-47DA-A880-D6E5CE3891E5}"/>
              </a:ext>
            </a:extLst>
          </p:cNvPr>
          <p:cNvSpPr/>
          <p:nvPr/>
        </p:nvSpPr>
        <p:spPr>
          <a:xfrm>
            <a:off x="5334173" y="4031375"/>
            <a:ext cx="499837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600" b="1" cap="none" spc="0" dirty="0">
                <a:ln/>
                <a:solidFill>
                  <a:schemeClr val="accent4"/>
                </a:solidFill>
                <a:effectLst/>
              </a:rPr>
              <a:t>SEMANA 18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9FCFF-17D3-4E49-8868-46F0A0E24E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7" t="52126" r="1640" b="25548"/>
          <a:stretch/>
        </p:blipFill>
        <p:spPr>
          <a:xfrm>
            <a:off x="1861268" y="3774619"/>
            <a:ext cx="3084443" cy="1531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¡Brinca Y Para Ya | Me Encanta Aprender | Canciones para niños | PlayKids en Español">
            <a:hlinkClick r:id="" action="ppaction://media"/>
            <a:extLst>
              <a:ext uri="{FF2B5EF4-FFF2-40B4-BE49-F238E27FC236}">
                <a16:creationId xmlns:a16="http://schemas.microsoft.com/office/drawing/2014/main" id="{139C9EF5-ED5A-4C28-8750-6F1A40CD2E7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03512" y="692696"/>
            <a:ext cx="9940927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numbers-all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39616" y="476672"/>
            <a:ext cx="7897674" cy="547260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6245145-C8CF-42C2-BFA6-F0E390364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84898" y="-236562"/>
            <a:ext cx="5142865" cy="6857365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629FEDF8-5BD2-479C-82AC-D869A7ED36CD}"/>
              </a:ext>
            </a:extLst>
          </p:cNvPr>
          <p:cNvGrpSpPr/>
          <p:nvPr/>
        </p:nvGrpSpPr>
        <p:grpSpPr>
          <a:xfrm>
            <a:off x="8544272" y="476672"/>
            <a:ext cx="2975021" cy="1147656"/>
            <a:chOff x="9216979" y="198120"/>
            <a:chExt cx="2975021" cy="1147656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49458DFB-F1FE-4BBC-BFFF-4B63FD6E5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67DE847B-F937-4979-B695-DCF893B98C81}"/>
                </a:ext>
              </a:extLst>
            </p:cNvPr>
            <p:cNvSpPr/>
            <p:nvPr/>
          </p:nvSpPr>
          <p:spPr>
            <a:xfrm>
              <a:off x="9757362" y="198120"/>
              <a:ext cx="161775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3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6621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F3827F-DAC4-4CA7-9A06-72758E613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78" y="743125"/>
            <a:ext cx="10972800" cy="989856"/>
          </a:xfrm>
        </p:spPr>
        <p:txBody>
          <a:bodyPr>
            <a:normAutofit/>
          </a:bodyPr>
          <a:lstStyle/>
          <a:p>
            <a:r>
              <a:rPr lang="es-MX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ocho 1 peso, seis de 2 pesos y tres de 5 pesos) </a:t>
            </a:r>
            <a:endParaRPr lang="es-MX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41CF2F17-D469-4B23-B6F2-FFFFE992BBB1}"/>
              </a:ext>
            </a:extLst>
          </p:cNvPr>
          <p:cNvGrpSpPr/>
          <p:nvPr/>
        </p:nvGrpSpPr>
        <p:grpSpPr>
          <a:xfrm>
            <a:off x="668967" y="1222143"/>
            <a:ext cx="11123622" cy="1269828"/>
            <a:chOff x="566214" y="1656316"/>
            <a:chExt cx="11123622" cy="126982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C5D5B9A-22F1-426D-B7BA-4A3B45220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41821" y="1711682"/>
              <a:ext cx="1185686" cy="1185686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743B2C73-5525-4E01-94EB-78558B122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09817" y="1710572"/>
              <a:ext cx="1185686" cy="1185686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F773BDB5-E1C3-42C8-9FEC-F30019544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97625" y="1740458"/>
              <a:ext cx="1185686" cy="1185686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AD2B0DB0-7434-4882-B9CA-E1A0A2EBD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94569" y="1740458"/>
              <a:ext cx="1185686" cy="1185686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BD1D8E4-970C-4024-B37C-07F3E64EA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464733" y="1667250"/>
              <a:ext cx="1185686" cy="1185686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25357E1-CE6B-44D0-978C-1C92ECC67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61677" y="1656316"/>
              <a:ext cx="1185686" cy="1185686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D893C21-8BF9-4F5F-9C2C-A6D0B4FC9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504150" y="1689814"/>
              <a:ext cx="1185686" cy="1185686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ACE993F8-15AA-4561-A0D5-A03A9B604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6214" y="1680390"/>
              <a:ext cx="1185686" cy="1185686"/>
            </a:xfrm>
            <a:prstGeom prst="rect">
              <a:avLst/>
            </a:prstGeom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2D90AF5C-392B-4B55-AC1A-81F140E815D7}"/>
              </a:ext>
            </a:extLst>
          </p:cNvPr>
          <p:cNvGrpSpPr/>
          <p:nvPr/>
        </p:nvGrpSpPr>
        <p:grpSpPr>
          <a:xfrm>
            <a:off x="370012" y="3119554"/>
            <a:ext cx="11347166" cy="1785653"/>
            <a:chOff x="370012" y="3119554"/>
            <a:chExt cx="11347166" cy="1785653"/>
          </a:xfrm>
        </p:grpSpPr>
        <p:pic>
          <p:nvPicPr>
            <p:cNvPr id="1028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CBF49D75-A041-4B1D-A807-BA6BE20B35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12" y="3127829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7C31F2AC-CDDF-4240-9C70-3D1DCE314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9121" y="3127829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2E1DAD9B-9650-46D4-AF20-2BE6435BD6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7148" y="3140969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3477D356-8E8C-4FE8-85D1-2B6385B31F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7469" y="3127829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C898D22A-3A14-41C8-9B98-5835C51028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7581" y="3119554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242F2249-3562-4728-832C-4C6C6245E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8987" y="3177016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322CFD24-E907-48B5-ABF8-9ED0ADA2E164}"/>
              </a:ext>
            </a:extLst>
          </p:cNvPr>
          <p:cNvGrpSpPr/>
          <p:nvPr/>
        </p:nvGrpSpPr>
        <p:grpSpPr>
          <a:xfrm>
            <a:off x="2774221" y="4696099"/>
            <a:ext cx="6831689" cy="2070472"/>
            <a:chOff x="2774221" y="4696099"/>
            <a:chExt cx="6831689" cy="2070472"/>
          </a:xfrm>
        </p:grpSpPr>
        <p:pic>
          <p:nvPicPr>
            <p:cNvPr id="1030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86E8BDC4-66A9-4B88-9743-3430DD2AC1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4221" y="4696099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4CABA5E5-52D1-4775-B98C-DD96D5FCC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057" y="4696099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9C1BE881-9D78-4A34-A9AE-6099E89518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7893" y="4728769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80943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Activación física Happy">
            <a:hlinkClick r:id="" action="ppaction://media"/>
            <a:extLst>
              <a:ext uri="{FF2B5EF4-FFF2-40B4-BE49-F238E27FC236}">
                <a16:creationId xmlns:a16="http://schemas.microsoft.com/office/drawing/2014/main" id="{96356028-C60D-452C-B88D-796680C8FB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31504" y="908720"/>
            <a:ext cx="8280920" cy="467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5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20.jpeg">
            <a:extLst>
              <a:ext uri="{FF2B5EF4-FFF2-40B4-BE49-F238E27FC236}">
                <a16:creationId xmlns:a16="http://schemas.microsoft.com/office/drawing/2014/main" id="{AF11D914-5033-489C-A0BF-4502FB07F8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8889" t="15625" r="5772" b="8512"/>
          <a:stretch/>
        </p:blipFill>
        <p:spPr>
          <a:xfrm>
            <a:off x="3359696" y="1340769"/>
            <a:ext cx="6912768" cy="4608512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2B50583-4245-43A5-8A77-73B70535AFB5}"/>
              </a:ext>
            </a:extLst>
          </p:cNvPr>
          <p:cNvGrpSpPr/>
          <p:nvPr/>
        </p:nvGrpSpPr>
        <p:grpSpPr>
          <a:xfrm>
            <a:off x="8184232" y="334891"/>
            <a:ext cx="2975021" cy="1147656"/>
            <a:chOff x="9216979" y="198120"/>
            <a:chExt cx="2975021" cy="1147656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D6849A0-1CDF-4E34-9547-B68FE13A8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19C49E4E-C2B9-4139-963C-C120A27607A8}"/>
                </a:ext>
              </a:extLst>
            </p:cNvPr>
            <p:cNvSpPr/>
            <p:nvPr/>
          </p:nvSpPr>
          <p:spPr>
            <a:xfrm>
              <a:off x="9722096" y="198120"/>
              <a:ext cx="1688283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600" b="1" dirty="0">
                  <a:ln/>
                  <a:solidFill>
                    <a:schemeClr val="accent3"/>
                  </a:solidFill>
                </a:rPr>
                <a:t>Martes</a:t>
              </a:r>
              <a:endParaRPr lang="es-ES" sz="5400" b="1" cap="none" spc="0" dirty="0">
                <a:ln/>
                <a:solidFill>
                  <a:schemeClr val="accent3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1284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33 ideas de Monedas | actividades de matematicas, matemáticas para niños,  actividades de matemáticas preescolares">
            <a:extLst>
              <a:ext uri="{FF2B5EF4-FFF2-40B4-BE49-F238E27FC236}">
                <a16:creationId xmlns:a16="http://schemas.microsoft.com/office/drawing/2014/main" id="{83B606A7-0F3B-45F0-AF8F-297A9CB69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1340768"/>
            <a:ext cx="5678933" cy="440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934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Propiedades del plátano :: Propiedades y beneficios de los plátanos">
            <a:extLst>
              <a:ext uri="{FF2B5EF4-FFF2-40B4-BE49-F238E27FC236}">
                <a16:creationId xmlns:a16="http://schemas.microsoft.com/office/drawing/2014/main" id="{CBDCF8B8-0B74-44DE-B666-D370F3C04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412776"/>
            <a:ext cx="5070638" cy="3378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Receta de Chuletas de cerdo ahumadas">
            <a:extLst>
              <a:ext uri="{FF2B5EF4-FFF2-40B4-BE49-F238E27FC236}">
                <a16:creationId xmlns:a16="http://schemas.microsoft.com/office/drawing/2014/main" id="{7CC12925-A4B3-493F-B5EB-E7141FE38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1770251"/>
            <a:ext cx="4349521" cy="2663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7466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14 Ejercicios FACILES para NIÑOS 😱🏋 Easy Kids Workout 😎 Animal Fitness">
            <a:hlinkClick r:id="" action="ppaction://media"/>
            <a:extLst>
              <a:ext uri="{FF2B5EF4-FFF2-40B4-BE49-F238E27FC236}">
                <a16:creationId xmlns:a16="http://schemas.microsoft.com/office/drawing/2014/main" id="{6E2D317F-2108-4174-B06B-8D45CB547D9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67508" y="764704"/>
            <a:ext cx="8856984" cy="500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5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2e6ca61e77afe71c0f1803c1b372d6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4139952" cy="4608512"/>
          </a:xfrm>
        </p:spPr>
      </p:pic>
      <p:pic>
        <p:nvPicPr>
          <p:cNvPr id="5" name="4 Imagen" descr="fd380cfc3d26a90624adab13d5920ab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63952" y="2852936"/>
            <a:ext cx="5004048" cy="4005064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6600056" y="620688"/>
            <a:ext cx="3168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haroni" pitchFamily="2" charset="-79"/>
                <a:cs typeface="Aharoni" pitchFamily="2" charset="-79"/>
              </a:rPr>
              <a:t>Juego de la tiendita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485897"/>
              </p:ext>
            </p:extLst>
          </p:nvPr>
        </p:nvGraphicFramePr>
        <p:xfrm>
          <a:off x="3048000" y="908720"/>
          <a:ext cx="6096000" cy="469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08520">
                <a:tc>
                  <a:txBody>
                    <a:bodyPr/>
                    <a:lstStyle/>
                    <a:p>
                      <a:r>
                        <a:rPr lang="es-MX" sz="6000" dirty="0">
                          <a:latin typeface="+mj-lt"/>
                        </a:rPr>
                        <a:t>$10</a:t>
                      </a:r>
                    </a:p>
                    <a:p>
                      <a:endParaRPr lang="es-MX" sz="6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6000" dirty="0">
                          <a:latin typeface="+mj-lt"/>
                        </a:rPr>
                        <a:t>$1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6000" dirty="0">
                          <a:latin typeface="+mj-lt"/>
                        </a:rPr>
                        <a:t>$5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6000" dirty="0">
                          <a:latin typeface="+mj-lt"/>
                        </a:rPr>
                        <a:t>$2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4 Imagen" descr="62084170-un-manojo-de-plátanos-de-dibujos-animados-vector-ilustración-de-imágenes-prediseñadas-con-gradien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5680" y="4365104"/>
            <a:ext cx="1169690" cy="1280682"/>
          </a:xfrm>
          <a:prstGeom prst="rect">
            <a:avLst/>
          </a:prstGeom>
        </p:spPr>
      </p:pic>
      <p:pic>
        <p:nvPicPr>
          <p:cNvPr id="6" name="5 Imagen" descr="79323593-naranja-fruta-fresca-con-dibujo-de-hoja-verde-de-dibujos-animados-ilustración-aislada-en-el-fondo-bl.jpg"/>
          <p:cNvPicPr>
            <a:picLocks noChangeAspect="1"/>
          </p:cNvPicPr>
          <p:nvPr/>
        </p:nvPicPr>
        <p:blipFill>
          <a:blip r:embed="rId3" cstate="print"/>
          <a:srcRect l="15750" r="16001" b="10751"/>
          <a:stretch>
            <a:fillRect/>
          </a:stretch>
        </p:blipFill>
        <p:spPr>
          <a:xfrm>
            <a:off x="4871864" y="3284984"/>
            <a:ext cx="936104" cy="1224136"/>
          </a:xfrm>
          <a:prstGeom prst="rect">
            <a:avLst/>
          </a:prstGeom>
        </p:spPr>
      </p:pic>
      <p:pic>
        <p:nvPicPr>
          <p:cNvPr id="7" name="6 Imagen" descr="istockphoto-1141529240-612x612.jpg"/>
          <p:cNvPicPr>
            <a:picLocks noChangeAspect="1"/>
          </p:cNvPicPr>
          <p:nvPr/>
        </p:nvPicPr>
        <p:blipFill>
          <a:blip r:embed="rId4" cstate="print"/>
          <a:srcRect l="19118" t="11398" r="19118" b="15258"/>
          <a:stretch>
            <a:fillRect/>
          </a:stretch>
        </p:blipFill>
        <p:spPr>
          <a:xfrm>
            <a:off x="6240016" y="4221088"/>
            <a:ext cx="1152128" cy="1368152"/>
          </a:xfrm>
          <a:prstGeom prst="rect">
            <a:avLst/>
          </a:prstGeom>
        </p:spPr>
      </p:pic>
      <p:pic>
        <p:nvPicPr>
          <p:cNvPr id="8" name="7 Imagen" descr="depositphotos_45204879-stock-illustration-ripe-melon.jpg"/>
          <p:cNvPicPr>
            <a:picLocks noChangeAspect="1"/>
          </p:cNvPicPr>
          <p:nvPr/>
        </p:nvPicPr>
        <p:blipFill>
          <a:blip r:embed="rId5" cstate="print"/>
          <a:srcRect l="7161" t="8657" r="7161" b="8657"/>
          <a:stretch>
            <a:fillRect/>
          </a:stretch>
        </p:blipFill>
        <p:spPr>
          <a:xfrm>
            <a:off x="7752185" y="3284984"/>
            <a:ext cx="1311575" cy="1080120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3503712" y="5657672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/>
              <a:t>Realizar</a:t>
            </a:r>
            <a:r>
              <a:rPr lang="es-MX" dirty="0"/>
              <a:t> el impreso con la imagen de varias frutas y su precio dibujar la cantidad de monedas de un peso  que requieren para pagar.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991544" y="1196753"/>
          <a:ext cx="8229600" cy="4662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2527">
                <a:tc>
                  <a:txBody>
                    <a:bodyPr/>
                    <a:lstStyle/>
                    <a:p>
                      <a:pPr algn="ctr"/>
                      <a:endParaRPr lang="es-MX" sz="9600" dirty="0"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s-MX" sz="9600" dirty="0">
                          <a:latin typeface="Aharoni" pitchFamily="2" charset="-79"/>
                          <a:cs typeface="Aharoni" pitchFamily="2" charset="-79"/>
                        </a:rPr>
                        <a:t>$5</a:t>
                      </a:r>
                    </a:p>
                    <a:p>
                      <a:pPr algn="ctr"/>
                      <a:endParaRPr lang="es-MX" sz="9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9600" dirty="0"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s-MX" sz="9600" dirty="0">
                          <a:latin typeface="Aharoni" pitchFamily="2" charset="-79"/>
                          <a:cs typeface="Aharoni" pitchFamily="2" charset="-79"/>
                        </a:rPr>
                        <a:t>$2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063552" y="836713"/>
          <a:ext cx="8229600" cy="495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50559">
                <a:tc>
                  <a:txBody>
                    <a:bodyPr/>
                    <a:lstStyle/>
                    <a:p>
                      <a:pPr algn="ctr"/>
                      <a:endParaRPr lang="es-MX" sz="9600" dirty="0"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s-MX" sz="9600" dirty="0">
                          <a:latin typeface="Aharoni" pitchFamily="2" charset="-79"/>
                          <a:cs typeface="Aharoni" pitchFamily="2" charset="-79"/>
                        </a:rPr>
                        <a:t>$1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9600" dirty="0"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s-MX" sz="9600" dirty="0">
                          <a:latin typeface="Aharoni" pitchFamily="2" charset="-79"/>
                          <a:cs typeface="Aharoni" pitchFamily="2" charset="-79"/>
                        </a:rPr>
                        <a:t>$10</a:t>
                      </a:r>
                    </a:p>
                    <a:p>
                      <a:pPr algn="ctr"/>
                      <a:endParaRPr lang="es-MX" sz="9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4583832" y="98072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PAGINA 120 DEL SOBRERRUEDAS</a:t>
            </a:r>
          </a:p>
        </p:txBody>
      </p:sp>
      <p:pic>
        <p:nvPicPr>
          <p:cNvPr id="6" name="5 Imagen" descr="DSC_0312.JPG"/>
          <p:cNvPicPr>
            <a:picLocks noChangeAspect="1"/>
          </p:cNvPicPr>
          <p:nvPr/>
        </p:nvPicPr>
        <p:blipFill>
          <a:blip r:embed="rId2" cstate="print"/>
          <a:srcRect l="8263" t="5451" r="2751" b="7572"/>
          <a:stretch>
            <a:fillRect/>
          </a:stretch>
        </p:blipFill>
        <p:spPr>
          <a:xfrm>
            <a:off x="2999656" y="980729"/>
            <a:ext cx="6192688" cy="4493808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98F3023E-A387-44FB-945E-1BEBC7B2F7F5}"/>
              </a:ext>
            </a:extLst>
          </p:cNvPr>
          <p:cNvGrpSpPr/>
          <p:nvPr/>
        </p:nvGrpSpPr>
        <p:grpSpPr>
          <a:xfrm>
            <a:off x="9216979" y="198120"/>
            <a:ext cx="2975021" cy="1147656"/>
            <a:chOff x="9216979" y="198120"/>
            <a:chExt cx="2975021" cy="1147656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02D28D1-F819-4224-A7FD-5EF5429D2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27A43F7C-1125-4DA2-B7D4-42FFD295395E}"/>
                </a:ext>
              </a:extLst>
            </p:cNvPr>
            <p:cNvSpPr/>
            <p:nvPr/>
          </p:nvSpPr>
          <p:spPr>
            <a:xfrm>
              <a:off x="9698853" y="198120"/>
              <a:ext cx="1734770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3"/>
                  </a:solidFill>
                  <a:effectLst/>
                </a:rPr>
                <a:t>J</a:t>
              </a:r>
              <a:r>
                <a:rPr lang="es-ES" sz="3600" b="1" dirty="0">
                  <a:ln/>
                  <a:solidFill>
                    <a:schemeClr val="accent3"/>
                  </a:solidFill>
                </a:rPr>
                <a:t>ueves</a:t>
              </a:r>
              <a:endParaRPr lang="es-ES" sz="5400" b="1" cap="none" spc="0" dirty="0">
                <a:ln/>
                <a:solidFill>
                  <a:schemeClr val="accent3"/>
                </a:solidFill>
                <a:effectLst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4007768" y="404664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Aharoni" pitchFamily="2" charset="-79"/>
                <a:cs typeface="Aharoni" pitchFamily="2" charset="-79"/>
              </a:rPr>
              <a:t>VIERNES</a:t>
            </a:r>
          </a:p>
        </p:txBody>
      </p:sp>
      <p:pic>
        <p:nvPicPr>
          <p:cNvPr id="9" name="Elementos multimedia en línea 8" title="Videos que motivan a los niños a realizar activación física">
            <a:hlinkClick r:id="" action="ppaction://media"/>
            <a:extLst>
              <a:ext uri="{FF2B5EF4-FFF2-40B4-BE49-F238E27FC236}">
                <a16:creationId xmlns:a16="http://schemas.microsoft.com/office/drawing/2014/main" id="{84116E6F-8887-4A5E-8C9C-BF4EA5D83AF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31504" y="1112550"/>
            <a:ext cx="8568952" cy="4841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Cuánto es | Jugando con las monedas | Pensamiento matemático #aprendeencasa">
            <a:hlinkClick r:id="" action="ppaction://media"/>
            <a:extLst>
              <a:ext uri="{FF2B5EF4-FFF2-40B4-BE49-F238E27FC236}">
                <a16:creationId xmlns:a16="http://schemas.microsoft.com/office/drawing/2014/main" id="{664E1F5C-C728-4256-A6B7-F7670656C33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67508" y="1052736"/>
            <a:ext cx="8856984" cy="50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6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548680"/>
            <a:ext cx="822960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Buscar en revista y periódico números del 1 al 20 y acomodarlos en orden ascendente, en su cuaderno. 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711624" y="2780928"/>
            <a:ext cx="64807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6000" dirty="0"/>
              <a:t>1  2  3  4  5  6  7  8  9  10  11  12  13  14  15  16  17  18  19  20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015880" y="620688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 Página 121 del libro </a:t>
            </a:r>
            <a:r>
              <a:rPr lang="es-MX" dirty="0" err="1"/>
              <a:t>sobrerruedas</a:t>
            </a:r>
            <a:endParaRPr lang="es-MX" dirty="0"/>
          </a:p>
        </p:txBody>
      </p:sp>
      <p:pic>
        <p:nvPicPr>
          <p:cNvPr id="6" name="5 Imagen" descr="DSC_0313.JPG"/>
          <p:cNvPicPr>
            <a:picLocks noChangeAspect="1"/>
          </p:cNvPicPr>
          <p:nvPr/>
        </p:nvPicPr>
        <p:blipFill>
          <a:blip r:embed="rId2" cstate="print"/>
          <a:srcRect l="9052" t="4390" r="2751" b="17118"/>
          <a:stretch>
            <a:fillRect/>
          </a:stretch>
        </p:blipFill>
        <p:spPr>
          <a:xfrm>
            <a:off x="2360630" y="1032353"/>
            <a:ext cx="7254715" cy="479329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B05212D3-8239-47AA-ACB1-921BFB90FABE}"/>
              </a:ext>
            </a:extLst>
          </p:cNvPr>
          <p:cNvGrpSpPr/>
          <p:nvPr/>
        </p:nvGrpSpPr>
        <p:grpSpPr>
          <a:xfrm>
            <a:off x="9216979" y="198120"/>
            <a:ext cx="2975021" cy="1147656"/>
            <a:chOff x="9216979" y="198120"/>
            <a:chExt cx="2975021" cy="1147656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CADFB4D-D2F6-426B-AAAC-D9D7FF140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8C45A2E-562E-4978-A692-EFBFF4743DA2}"/>
                </a:ext>
              </a:extLst>
            </p:cNvPr>
            <p:cNvSpPr/>
            <p:nvPr/>
          </p:nvSpPr>
          <p:spPr>
            <a:xfrm>
              <a:off x="9282073" y="198120"/>
              <a:ext cx="256833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viernes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3573016"/>
          </a:xfrm>
        </p:spPr>
        <p:txBody>
          <a:bodyPr>
            <a:normAutofit fontScale="90000"/>
          </a:bodyPr>
          <a:lstStyle/>
          <a:p>
            <a:br>
              <a:rPr lang="es-MX" dirty="0"/>
            </a:br>
            <a:br>
              <a:rPr lang="es-MX" dirty="0"/>
            </a:br>
            <a:r>
              <a:rPr lang="es-MX" dirty="0"/>
              <a:t>Al final observar el siguiente video que nos muestra los números del 1 al 20, cantar para reafirmar los números y conteo del 1 al 20 </a:t>
            </a:r>
            <a:br>
              <a:rPr lang="es-MX" dirty="0"/>
            </a:b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81200" y="3212976"/>
            <a:ext cx="8229600" cy="3241832"/>
          </a:xfrm>
        </p:spPr>
        <p:txBody>
          <a:bodyPr/>
          <a:lstStyle/>
          <a:p>
            <a:endParaRPr lang="es-MX" dirty="0">
              <a:hlinkClick r:id="rId2"/>
            </a:endParaRPr>
          </a:p>
          <a:p>
            <a:r>
              <a:rPr lang="es-MX" dirty="0">
                <a:hlinkClick r:id="rId2"/>
              </a:rPr>
              <a:t>https://www.youtube.com/watch?v=DxIGzsIfvhc</a:t>
            </a:r>
            <a:r>
              <a:rPr lang="es-MX" dirty="0"/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604</TotalTime>
  <Words>160</Words>
  <Application>Microsoft Office PowerPoint</Application>
  <PresentationFormat>Panorámica</PresentationFormat>
  <Paragraphs>34</Paragraphs>
  <Slides>20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Aharoni</vt:lpstr>
      <vt:lpstr>Arial</vt:lpstr>
      <vt:lpstr>Calibri</vt:lpstr>
      <vt:lpstr>Century Gothic</vt:lpstr>
      <vt:lpstr>Times New Roman</vt:lpstr>
      <vt:lpstr>Verdana</vt:lpstr>
      <vt:lpstr>Wingdings 2</vt:lpstr>
      <vt:lpstr>Brío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Buscar en revista y periódico números del 1 al 20 y acomodarlos en orden ascendente, en su cuaderno. </vt:lpstr>
      <vt:lpstr>Presentación de PowerPoint</vt:lpstr>
      <vt:lpstr>  Al final observar el siguiente video que nos muestra los números del 1 al 20, cantar para reafirmar los números y conteo del 1 al 20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HP</cp:lastModifiedBy>
  <cp:revision>9</cp:revision>
  <dcterms:created xsi:type="dcterms:W3CDTF">2021-11-24T02:47:29Z</dcterms:created>
  <dcterms:modified xsi:type="dcterms:W3CDTF">2022-01-10T03:35:41Z</dcterms:modified>
</cp:coreProperties>
</file>