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86" r:id="rId3"/>
    <p:sldId id="290" r:id="rId4"/>
    <p:sldId id="271" r:id="rId5"/>
    <p:sldId id="316" r:id="rId6"/>
    <p:sldId id="315" r:id="rId7"/>
    <p:sldId id="296" r:id="rId8"/>
    <p:sldId id="297" r:id="rId9"/>
    <p:sldId id="289" r:id="rId10"/>
    <p:sldId id="288" r:id="rId11"/>
    <p:sldId id="298" r:id="rId12"/>
    <p:sldId id="301" r:id="rId13"/>
    <p:sldId id="260" r:id="rId14"/>
    <p:sldId id="261" r:id="rId15"/>
    <p:sldId id="262" r:id="rId16"/>
    <p:sldId id="263" r:id="rId17"/>
    <p:sldId id="264" r:id="rId18"/>
    <p:sldId id="294" r:id="rId19"/>
    <p:sldId id="293" r:id="rId20"/>
    <p:sldId id="318" r:id="rId21"/>
    <p:sldId id="265" r:id="rId22"/>
    <p:sldId id="319" r:id="rId23"/>
    <p:sldId id="320" r:id="rId24"/>
    <p:sldId id="321" r:id="rId25"/>
    <p:sldId id="322" r:id="rId26"/>
    <p:sldId id="323" r:id="rId27"/>
    <p:sldId id="292" r:id="rId28"/>
    <p:sldId id="295" r:id="rId29"/>
    <p:sldId id="317" r:id="rId30"/>
    <p:sldId id="314" r:id="rId3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35" autoAdjust="0"/>
    <p:restoredTop sz="90200" autoAdjust="0"/>
  </p:normalViewPr>
  <p:slideViewPr>
    <p:cSldViewPr snapToGrid="0">
      <p:cViewPr varScale="1">
        <p:scale>
          <a:sx n="65" d="100"/>
          <a:sy n="65" d="100"/>
        </p:scale>
        <p:origin x="7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8E74E-FC89-4DA5-A9BD-F53A36C883F3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5559B-CDCB-4C82-BFC2-800A6EDC570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4882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5559B-CDCB-4C82-BFC2-800A6EDC5706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8654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1985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5933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6587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666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3221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3551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56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7615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260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001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56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89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728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34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120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1300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869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86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1805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424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10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737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97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4C8004-09F5-4ACB-9A73-420C31585C79}" type="datetimeFigureOut">
              <a:rPr lang="es-MX" smtClean="0"/>
              <a:t>01/01/2022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7F670F5-79AD-4B4A-B021-222207BC55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740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qG2DWhzHyI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1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1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gif"/><Relationship Id="rId5" Type="http://schemas.openxmlformats.org/officeDocument/2006/relationships/image" Target="../media/image40.png"/><Relationship Id="rId4" Type="http://schemas.openxmlformats.org/officeDocument/2006/relationships/image" Target="../media/image10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10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10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0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10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10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hyperlink" Target="https://www.youtube.com/watch?v=LiJG7LdO1mA" TargetMode="External"/><Relationship Id="rId4" Type="http://schemas.openxmlformats.org/officeDocument/2006/relationships/image" Target="../media/image4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1B7575D-43FC-47CC-A592-FECE8E564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9200" y="655577"/>
            <a:ext cx="581152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SEMANA 17</a:t>
            </a:r>
          </a:p>
          <a:p>
            <a:pPr algn="ctr"/>
            <a:r>
              <a:rPr lang="es-MX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del 10</a:t>
            </a:r>
          </a:p>
          <a:p>
            <a:pPr algn="ctr"/>
            <a:r>
              <a:rPr lang="es-MX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 al 14 de enero 2022</a:t>
            </a:r>
            <a:endParaRPr lang="es-ES" sz="5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477FAA3-69AB-43CB-8963-3B9543763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755" y="1740310"/>
            <a:ext cx="5378245" cy="494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E24DFB1-0665-40F4-BA37-5A1C974DD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901" y="3158371"/>
            <a:ext cx="2553793" cy="352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6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49D90371-F106-4AA2-9E89-5F0DCDC41F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6CE3496-13FB-429B-AD84-DA0F42B9AF86}"/>
              </a:ext>
            </a:extLst>
          </p:cNvPr>
          <p:cNvSpPr/>
          <p:nvPr/>
        </p:nvSpPr>
        <p:spPr>
          <a:xfrm>
            <a:off x="933067" y="5606987"/>
            <a:ext cx="105646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b="1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https://www.youtube.com/watch?v=IqG2DWhzHyI</a:t>
            </a:r>
            <a:endParaRPr lang="es-MX" sz="5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D295F06-0A2A-417A-82A2-855D3100B7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47" t="19698" r="35201" b="17045"/>
          <a:stretch/>
        </p:blipFill>
        <p:spPr>
          <a:xfrm>
            <a:off x="2349910" y="943898"/>
            <a:ext cx="7492180" cy="4336026"/>
          </a:xfrm>
          <a:prstGeom prst="rect">
            <a:avLst/>
          </a:prstGeom>
        </p:spPr>
      </p:pic>
      <p:pic>
        <p:nvPicPr>
          <p:cNvPr id="1028" name="Picture 4" descr="Viernes Lunes Sticker">
            <a:extLst>
              <a:ext uri="{FF2B5EF4-FFF2-40B4-BE49-F238E27FC236}">
                <a16:creationId xmlns:a16="http://schemas.microsoft.com/office/drawing/2014/main" id="{03148DFA-7CE7-4B8F-97A0-06F4935006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62" y="0"/>
            <a:ext cx="1718187" cy="171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647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49D90371-F106-4AA2-9E89-5F0DCDC41F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006F658-7B47-4BF8-A931-E69A385350ED}"/>
              </a:ext>
            </a:extLst>
          </p:cNvPr>
          <p:cNvSpPr/>
          <p:nvPr/>
        </p:nvSpPr>
        <p:spPr>
          <a:xfrm>
            <a:off x="958645" y="5998623"/>
            <a:ext cx="111055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https://www.youtube.com/watch?v=i1NugIBgg00&amp;ab_channel=RecursosEducativosClub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99DD47B-4CC5-4A10-84CE-A3E31DFE12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4" t="20559" r="35564" b="17906"/>
          <a:stretch/>
        </p:blipFill>
        <p:spPr>
          <a:xfrm>
            <a:off x="2536723" y="645892"/>
            <a:ext cx="7492180" cy="4937672"/>
          </a:xfrm>
          <a:prstGeom prst="rect">
            <a:avLst/>
          </a:prstGeom>
        </p:spPr>
      </p:pic>
      <p:sp>
        <p:nvSpPr>
          <p:cNvPr id="4" name="Diagrama de flujo: decisión 3">
            <a:extLst>
              <a:ext uri="{FF2B5EF4-FFF2-40B4-BE49-F238E27FC236}">
                <a16:creationId xmlns:a16="http://schemas.microsoft.com/office/drawing/2014/main" id="{B204E965-A7E0-4017-9523-4DACBD7C9B60}"/>
              </a:ext>
            </a:extLst>
          </p:cNvPr>
          <p:cNvSpPr/>
          <p:nvPr/>
        </p:nvSpPr>
        <p:spPr>
          <a:xfrm>
            <a:off x="0" y="114950"/>
            <a:ext cx="1946787" cy="1061884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AADEAD4-E5E1-44AE-9AEE-15A9C31DAA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4" t="20559" r="35564" b="17906"/>
          <a:stretch/>
        </p:blipFill>
        <p:spPr>
          <a:xfrm>
            <a:off x="2580968" y="616396"/>
            <a:ext cx="7492180" cy="493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F6309C5B-26FC-49BD-A513-71A0FEE24C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1B516EB-A17C-4CB7-BAEE-61897ECCF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615" y="432556"/>
            <a:ext cx="8815580" cy="5992887"/>
          </a:xfrm>
          <a:prstGeom prst="rect">
            <a:avLst/>
          </a:prstGeom>
        </p:spPr>
      </p:pic>
      <p:sp>
        <p:nvSpPr>
          <p:cNvPr id="6" name="Diagrama de flujo: decisión 5">
            <a:extLst>
              <a:ext uri="{FF2B5EF4-FFF2-40B4-BE49-F238E27FC236}">
                <a16:creationId xmlns:a16="http://schemas.microsoft.com/office/drawing/2014/main" id="{04C6823F-BD7A-41E0-A42E-DE20E6C3E330}"/>
              </a:ext>
            </a:extLst>
          </p:cNvPr>
          <p:cNvSpPr/>
          <p:nvPr/>
        </p:nvSpPr>
        <p:spPr>
          <a:xfrm>
            <a:off x="0" y="114950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</p:spTree>
    <p:extLst>
      <p:ext uri="{BB962C8B-B14F-4D97-AF65-F5344CB8AC3E}">
        <p14:creationId xmlns:p14="http://schemas.microsoft.com/office/powerpoint/2010/main" val="3962442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F6309C5B-26FC-49BD-A513-71A0FEE24C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agrama de flujo: decisión 5">
            <a:extLst>
              <a:ext uri="{FF2B5EF4-FFF2-40B4-BE49-F238E27FC236}">
                <a16:creationId xmlns:a16="http://schemas.microsoft.com/office/drawing/2014/main" id="{04C6823F-BD7A-41E0-A42E-DE20E6C3E330}"/>
              </a:ext>
            </a:extLst>
          </p:cNvPr>
          <p:cNvSpPr/>
          <p:nvPr/>
        </p:nvSpPr>
        <p:spPr>
          <a:xfrm>
            <a:off x="0" y="114950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68BED7-A73D-4217-A887-C14B72839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069" y="447797"/>
            <a:ext cx="9358171" cy="59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10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F6309C5B-26FC-49BD-A513-71A0FEE24C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agrama de flujo: decisión 5">
            <a:extLst>
              <a:ext uri="{FF2B5EF4-FFF2-40B4-BE49-F238E27FC236}">
                <a16:creationId xmlns:a16="http://schemas.microsoft.com/office/drawing/2014/main" id="{04C6823F-BD7A-41E0-A42E-DE20E6C3E330}"/>
              </a:ext>
            </a:extLst>
          </p:cNvPr>
          <p:cNvSpPr/>
          <p:nvPr/>
        </p:nvSpPr>
        <p:spPr>
          <a:xfrm>
            <a:off x="0" y="114950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Recordar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C6F578-273B-4352-9B41-2DFA8383B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013" y="475232"/>
            <a:ext cx="8925318" cy="590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84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EEC7B-2851-450F-BEB8-26E85DA9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305164-A12C-4639-BDE1-90BD81E91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A6825E3C-2B2C-4537-B39C-9600C51C87C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iagrama de flujo: decisión 6">
            <a:extLst>
              <a:ext uri="{FF2B5EF4-FFF2-40B4-BE49-F238E27FC236}">
                <a16:creationId xmlns:a16="http://schemas.microsoft.com/office/drawing/2014/main" id="{73F0AA0E-AD9B-480C-90C5-870E37F3B0FF}"/>
              </a:ext>
            </a:extLst>
          </p:cNvPr>
          <p:cNvSpPr/>
          <p:nvPr/>
        </p:nvSpPr>
        <p:spPr>
          <a:xfrm>
            <a:off x="0" y="114950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Leer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55BE0A4-974B-48A4-A10D-C8879CEB95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081" t="51252" r="9314" b="15955"/>
          <a:stretch/>
        </p:blipFill>
        <p:spPr>
          <a:xfrm>
            <a:off x="2246295" y="456925"/>
            <a:ext cx="9867422" cy="5944150"/>
          </a:xfrm>
          <a:prstGeom prst="rect">
            <a:avLst/>
          </a:prstGeom>
        </p:spPr>
      </p:pic>
      <p:pic>
        <p:nvPicPr>
          <p:cNvPr id="1026" name="Picture 2" descr="Leer Leyendo GIF by Aquí lo miré - Find &amp;amp; Share on GIPHY">
            <a:extLst>
              <a:ext uri="{FF2B5EF4-FFF2-40B4-BE49-F238E27FC236}">
                <a16:creationId xmlns:a16="http://schemas.microsoft.com/office/drawing/2014/main" id="{D1296E66-C018-474A-8ADA-B21BBA4A9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87" y="2040967"/>
            <a:ext cx="1905000" cy="276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76D82906-A017-471E-B092-C6AD160396B8}"/>
              </a:ext>
            </a:extLst>
          </p:cNvPr>
          <p:cNvCxnSpPr/>
          <p:nvPr/>
        </p:nvCxnSpPr>
        <p:spPr>
          <a:xfrm>
            <a:off x="2466109" y="5598777"/>
            <a:ext cx="406631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DC646DEB-7C57-40A6-B4F4-DB4F7118288C}"/>
              </a:ext>
            </a:extLst>
          </p:cNvPr>
          <p:cNvCxnSpPr/>
          <p:nvPr/>
        </p:nvCxnSpPr>
        <p:spPr>
          <a:xfrm>
            <a:off x="2466109" y="6401075"/>
            <a:ext cx="4066310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CADD9CFB-0718-471F-904D-4BFC440D991A}"/>
              </a:ext>
            </a:extLst>
          </p:cNvPr>
          <p:cNvCxnSpPr/>
          <p:nvPr/>
        </p:nvCxnSpPr>
        <p:spPr>
          <a:xfrm>
            <a:off x="2466109" y="5875868"/>
            <a:ext cx="4066310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532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12A30967-8755-4650-B3DF-C92A8A9FEC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Motricidad Fina : Tabla de Picado con Punzón en Foami">
            <a:extLst>
              <a:ext uri="{FF2B5EF4-FFF2-40B4-BE49-F238E27FC236}">
                <a16:creationId xmlns:a16="http://schemas.microsoft.com/office/drawing/2014/main" id="{8B987BD3-AE40-4DBC-B35C-38FC029763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44" name="Picture 4" descr="Blog de imágenes: Gifs animados muñecas de plastilina">
            <a:extLst>
              <a:ext uri="{FF2B5EF4-FFF2-40B4-BE49-F238E27FC236}">
                <a16:creationId xmlns:a16="http://schemas.microsoft.com/office/drawing/2014/main" id="{6A7C716E-B5E6-4111-97A1-E5737502CB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932" y="1145898"/>
            <a:ext cx="3882636" cy="554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Blog de imágenes: Gifs animados muñecas de plastilina">
            <a:extLst>
              <a:ext uri="{FF2B5EF4-FFF2-40B4-BE49-F238E27FC236}">
                <a16:creationId xmlns:a16="http://schemas.microsoft.com/office/drawing/2014/main" id="{81E00443-A569-4035-86E5-B847451979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828037" y="1145898"/>
            <a:ext cx="5217041" cy="536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iagrama de flujo: decisión 6">
            <a:extLst>
              <a:ext uri="{FF2B5EF4-FFF2-40B4-BE49-F238E27FC236}">
                <a16:creationId xmlns:a16="http://schemas.microsoft.com/office/drawing/2014/main" id="{359A0598-67A0-4871-9075-C9F5758A72C9}"/>
              </a:ext>
            </a:extLst>
          </p:cNvPr>
          <p:cNvSpPr/>
          <p:nvPr/>
        </p:nvSpPr>
        <p:spPr>
          <a:xfrm>
            <a:off x="0" y="114950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4E2302A-44E7-4A97-A601-D8DC3A34E39F}"/>
              </a:ext>
            </a:extLst>
          </p:cNvPr>
          <p:cNvSpPr/>
          <p:nvPr/>
        </p:nvSpPr>
        <p:spPr>
          <a:xfrm>
            <a:off x="1384710" y="6242622"/>
            <a:ext cx="99969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https://www.youtube.com/watch?v=MDeVfWKI9_s&amp;t=30s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D56254D-584F-446E-BDF9-7CFDE3E71E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10" t="25263" r="39799" b="24145"/>
          <a:stretch/>
        </p:blipFill>
        <p:spPr>
          <a:xfrm>
            <a:off x="3402897" y="1264264"/>
            <a:ext cx="6069591" cy="402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67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49D90371-F106-4AA2-9E89-5F0DCDC41F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exto Del Bloque Del Martes 3D En El Fondo Blanco Stock de ilustración -  Ilustración de cruz, escriba: 92015557">
            <a:extLst>
              <a:ext uri="{FF2B5EF4-FFF2-40B4-BE49-F238E27FC236}">
                <a16:creationId xmlns:a16="http://schemas.microsoft.com/office/drawing/2014/main" id="{4411CEAF-5883-4814-BB7B-62670EC3F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432"/>
            <a:ext cx="4173793" cy="317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69D0EDC-2423-4622-A826-468610683214}"/>
              </a:ext>
            </a:extLst>
          </p:cNvPr>
          <p:cNvSpPr/>
          <p:nvPr/>
        </p:nvSpPr>
        <p:spPr>
          <a:xfrm>
            <a:off x="2531807" y="604076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https://www.youtube.com/watch?v=Bv9zXh3vtcw&amp;ab_channel=JudithVlogger%26m%C3%A1s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5009554-3361-4573-954C-E2A8318A99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4" t="19698" r="35484" b="17691"/>
          <a:stretch/>
        </p:blipFill>
        <p:spPr>
          <a:xfrm>
            <a:off x="2787444" y="796414"/>
            <a:ext cx="8229601" cy="498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20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49D90371-F106-4AA2-9E89-5F0DCDC41F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agrama de flujo: decisión 2">
            <a:extLst>
              <a:ext uri="{FF2B5EF4-FFF2-40B4-BE49-F238E27FC236}">
                <a16:creationId xmlns:a16="http://schemas.microsoft.com/office/drawing/2014/main" id="{21AE757B-E855-4487-B040-1665B4E7B300}"/>
              </a:ext>
            </a:extLst>
          </p:cNvPr>
          <p:cNvSpPr/>
          <p:nvPr/>
        </p:nvSpPr>
        <p:spPr>
          <a:xfrm>
            <a:off x="0" y="114950"/>
            <a:ext cx="2359742" cy="1061884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Motricidad fina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6100589-855A-4DD5-99C8-F3526883A0C1}"/>
              </a:ext>
            </a:extLst>
          </p:cNvPr>
          <p:cNvSpPr/>
          <p:nvPr/>
        </p:nvSpPr>
        <p:spPr>
          <a:xfrm>
            <a:off x="3505199" y="6114506"/>
            <a:ext cx="89424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https://www.youtube.com/watch?v=7-Kay0zTPrI&amp;ab_channel=ProfeRuty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A15E56-04D2-414C-9251-87BFEB1DDE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7" t="19737" r="35202" b="19381"/>
          <a:stretch/>
        </p:blipFill>
        <p:spPr>
          <a:xfrm>
            <a:off x="2595717" y="265472"/>
            <a:ext cx="8401664" cy="547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67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96622EDC-8D58-4C59-9F6D-13A78FB81A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agrama de flujo: decisión 3">
            <a:extLst>
              <a:ext uri="{FF2B5EF4-FFF2-40B4-BE49-F238E27FC236}">
                <a16:creationId xmlns:a16="http://schemas.microsoft.com/office/drawing/2014/main" id="{59187E4F-0F97-4E6C-831E-8EDB67392679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57B3D1A-37DF-4BA0-921D-25D86FE116FB}"/>
              </a:ext>
            </a:extLst>
          </p:cNvPr>
          <p:cNvSpPr/>
          <p:nvPr/>
        </p:nvSpPr>
        <p:spPr>
          <a:xfrm>
            <a:off x="2779200" y="5530334"/>
            <a:ext cx="86351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https://www.youtube.com/watch?v=VoJoP30ReBk&amp;t=281s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DB7F0D9-DEB4-4342-965D-04028E012B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87" t="26584" r="43185" b="25867"/>
          <a:stretch/>
        </p:blipFill>
        <p:spPr>
          <a:xfrm>
            <a:off x="2595716" y="373409"/>
            <a:ext cx="8377086" cy="51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17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96622EDC-8D58-4C59-9F6D-13A78FB81A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14;p4">
            <a:extLst>
              <a:ext uri="{FF2B5EF4-FFF2-40B4-BE49-F238E27FC236}">
                <a16:creationId xmlns:a16="http://schemas.microsoft.com/office/drawing/2014/main" id="{CD6BF128-3601-48ED-9A2F-0FB139EAE440}"/>
              </a:ext>
            </a:extLst>
          </p:cNvPr>
          <p:cNvSpPr txBox="1"/>
          <p:nvPr/>
        </p:nvSpPr>
        <p:spPr>
          <a:xfrm>
            <a:off x="9790856" y="5267300"/>
            <a:ext cx="2401143" cy="1353726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s-MX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Observar la lámina y contar el cuento de la “Familia de Tito”</a:t>
            </a:r>
            <a:endParaRPr sz="1200" dirty="0"/>
          </a:p>
        </p:txBody>
      </p:sp>
      <p:pic>
        <p:nvPicPr>
          <p:cNvPr id="5" name="Google Shape;116;p4" descr="Blog del aula de Pmar3º del IES Ifach: Curso 2020/21">
            <a:extLst>
              <a:ext uri="{FF2B5EF4-FFF2-40B4-BE49-F238E27FC236}">
                <a16:creationId xmlns:a16="http://schemas.microsoft.com/office/drawing/2014/main" id="{60CE97AE-E3CE-4CF1-9519-8B9A17F380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6076" y="4347090"/>
            <a:ext cx="1435923" cy="1225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CC3D5C5-241C-4929-8C3B-4A2087863C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78" t="24553" r="29586" b="24058"/>
          <a:stretch/>
        </p:blipFill>
        <p:spPr>
          <a:xfrm>
            <a:off x="364780" y="65506"/>
            <a:ext cx="9061296" cy="655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2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F2BE1FF2-EE94-4066-8BD3-AEA640F60D1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2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Google Shape;124;p5"/>
          <p:cNvSpPr txBox="1"/>
          <p:nvPr/>
        </p:nvSpPr>
        <p:spPr>
          <a:xfrm>
            <a:off x="398929" y="1317812"/>
            <a:ext cx="414404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El papá Pepe</a:t>
            </a:r>
            <a:endParaRPr dirty="0">
              <a:latin typeface="Berlin Sans FB" panose="020E0602020502020306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>
            <a:off x="4794561" y="530609"/>
            <a:ext cx="5761289" cy="5219440"/>
          </a:xfrm>
          <a:prstGeom prst="roundRect">
            <a:avLst/>
          </a:prstGeom>
        </p:spPr>
      </p:pic>
      <p:sp>
        <p:nvSpPr>
          <p:cNvPr id="7" name="Diagrama de flujo: decisión 6">
            <a:extLst>
              <a:ext uri="{FF2B5EF4-FFF2-40B4-BE49-F238E27FC236}">
                <a16:creationId xmlns:a16="http://schemas.microsoft.com/office/drawing/2014/main" id="{B3C86AAA-264E-4579-991C-E5A7F56FB85F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6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52C12A0E-2FC8-42A5-A3BE-3F2630E024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2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7855" y="970186"/>
            <a:ext cx="5638892" cy="4229167"/>
          </a:xfrm>
          <a:prstGeom prst="roundRect">
            <a:avLst/>
          </a:prstGeom>
        </p:spPr>
      </p:pic>
      <p:sp>
        <p:nvSpPr>
          <p:cNvPr id="132" name="Google Shape;132;p6"/>
          <p:cNvSpPr txBox="1"/>
          <p:nvPr/>
        </p:nvSpPr>
        <p:spPr>
          <a:xfrm>
            <a:off x="5930437" y="1960858"/>
            <a:ext cx="5573342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60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La mamá Ema</a:t>
            </a:r>
            <a:endParaRPr dirty="0">
              <a:latin typeface="Berlin Sans FB" panose="020E0602020502020306" pitchFamily="34" charset="0"/>
            </a:endParaRPr>
          </a:p>
        </p:txBody>
      </p:sp>
      <p:sp>
        <p:nvSpPr>
          <p:cNvPr id="7" name="Diagrama de flujo: decisión 6">
            <a:extLst>
              <a:ext uri="{FF2B5EF4-FFF2-40B4-BE49-F238E27FC236}">
                <a16:creationId xmlns:a16="http://schemas.microsoft.com/office/drawing/2014/main" id="{95169A0D-2907-4280-96DC-63031EA6A7D6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7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5B2443D4-2E87-4FB8-9AAE-3024EEAD32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Google Shape;139;p7"/>
          <p:cNvSpPr txBox="1"/>
          <p:nvPr/>
        </p:nvSpPr>
        <p:spPr>
          <a:xfrm>
            <a:off x="2519868" y="1278262"/>
            <a:ext cx="5448475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66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Lola y Lulú</a:t>
            </a:r>
            <a:endParaRPr sz="1800" dirty="0">
              <a:latin typeface="Berlin Sans FB" panose="020E0602020502020306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6233990" y="896724"/>
            <a:ext cx="4396003" cy="4552554"/>
            <a:chOff x="6263018" y="896724"/>
            <a:chExt cx="4396003" cy="455255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3" t="5335" r="3284" b="2327"/>
            <a:stretch/>
          </p:blipFill>
          <p:spPr>
            <a:xfrm rot="4982292">
              <a:off x="6014629" y="2674084"/>
              <a:ext cx="2931691" cy="2434913"/>
            </a:xfrm>
            <a:prstGeom prst="round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23908"/>
            <a:stretch/>
          </p:blipFill>
          <p:spPr>
            <a:xfrm rot="5400000">
              <a:off x="7051919" y="1842176"/>
              <a:ext cx="4552554" cy="2661650"/>
            </a:xfrm>
            <a:prstGeom prst="roundRect">
              <a:avLst/>
            </a:prstGeom>
          </p:spPr>
        </p:pic>
      </p:grpSp>
      <p:sp>
        <p:nvSpPr>
          <p:cNvPr id="8" name="Diagrama de flujo: decisión 7">
            <a:extLst>
              <a:ext uri="{FF2B5EF4-FFF2-40B4-BE49-F238E27FC236}">
                <a16:creationId xmlns:a16="http://schemas.microsoft.com/office/drawing/2014/main" id="{EA425792-545C-425C-A3EB-CB9115CF2323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8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124F791D-6F68-4FA6-B13E-C088B871436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4190912" y="447093"/>
            <a:ext cx="3457723" cy="2811662"/>
          </a:xfrm>
          <a:prstGeom prst="roundRect">
            <a:avLst/>
          </a:prstGeom>
        </p:spPr>
      </p:pic>
      <p:sp>
        <p:nvSpPr>
          <p:cNvPr id="146" name="Google Shape;146;p8"/>
          <p:cNvSpPr txBox="1"/>
          <p:nvPr/>
        </p:nvSpPr>
        <p:spPr>
          <a:xfrm>
            <a:off x="497542" y="699247"/>
            <a:ext cx="331971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2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Tito</a:t>
            </a:r>
          </a:p>
        </p:txBody>
      </p:sp>
      <p:sp>
        <p:nvSpPr>
          <p:cNvPr id="7" name="Google Shape;146;p8"/>
          <p:cNvSpPr txBox="1"/>
          <p:nvPr/>
        </p:nvSpPr>
        <p:spPr>
          <a:xfrm>
            <a:off x="4129287" y="4671645"/>
            <a:ext cx="331971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2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dirty="0">
              <a:latin typeface="Berlin Sans FB" panose="020E0602020502020306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8188307" y="3415769"/>
            <a:ext cx="2944122" cy="3276154"/>
          </a:xfrm>
          <a:prstGeom prst="roundRect">
            <a:avLst/>
          </a:prstGeom>
        </p:spPr>
      </p:pic>
      <p:sp>
        <p:nvSpPr>
          <p:cNvPr id="9" name="Diagrama de flujo: decisión 8">
            <a:extLst>
              <a:ext uri="{FF2B5EF4-FFF2-40B4-BE49-F238E27FC236}">
                <a16:creationId xmlns:a16="http://schemas.microsoft.com/office/drawing/2014/main" id="{BBF6A26E-15F0-4DAE-9DB1-052A0C610427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9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82183CF2-CABB-4FAC-B7F4-B37EB9225A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129420" y="259922"/>
            <a:ext cx="3517485" cy="3248596"/>
          </a:xfrm>
          <a:prstGeom prst="roundRect">
            <a:avLst/>
          </a:prstGeom>
        </p:spPr>
      </p:pic>
      <p:sp>
        <p:nvSpPr>
          <p:cNvPr id="7" name="Google Shape;153;p9"/>
          <p:cNvSpPr txBox="1"/>
          <p:nvPr/>
        </p:nvSpPr>
        <p:spPr>
          <a:xfrm>
            <a:off x="3975633" y="794274"/>
            <a:ext cx="579568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72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La nena Ana</a:t>
            </a:r>
            <a:endParaRPr dirty="0">
              <a:latin typeface="Berlin Sans FB" panose="020E0602020502020306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4480067" y="3236018"/>
            <a:ext cx="2411151" cy="3303907"/>
          </a:xfrm>
          <a:prstGeom prst="roundRect">
            <a:avLst/>
          </a:prstGeom>
        </p:spPr>
      </p:pic>
      <p:sp>
        <p:nvSpPr>
          <p:cNvPr id="153" name="Google Shape;153;p9"/>
          <p:cNvSpPr txBox="1"/>
          <p:nvPr/>
        </p:nvSpPr>
        <p:spPr>
          <a:xfrm>
            <a:off x="6711576" y="4231824"/>
            <a:ext cx="579568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2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El oso </a:t>
            </a:r>
            <a:r>
              <a:rPr lang="es-MX" sz="7200" dirty="0" err="1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Susú</a:t>
            </a:r>
            <a:endParaRPr dirty="0">
              <a:latin typeface="Berlin Sans FB" panose="020E0602020502020306" pitchFamily="34" charset="0"/>
            </a:endParaRPr>
          </a:p>
        </p:txBody>
      </p:sp>
      <p:sp>
        <p:nvSpPr>
          <p:cNvPr id="9" name="Diagrama de flujo: decisión 8">
            <a:extLst>
              <a:ext uri="{FF2B5EF4-FFF2-40B4-BE49-F238E27FC236}">
                <a16:creationId xmlns:a16="http://schemas.microsoft.com/office/drawing/2014/main" id="{EA628363-F4C9-4C90-A0D6-C21B17C0FD4C}"/>
              </a:ext>
            </a:extLst>
          </p:cNvPr>
          <p:cNvSpPr/>
          <p:nvPr/>
        </p:nvSpPr>
        <p:spPr>
          <a:xfrm>
            <a:off x="526732" y="5428657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49D90371-F106-4AA2-9E89-5F0DCDC41F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Miercoles Sticker">
            <a:extLst>
              <a:ext uri="{FF2B5EF4-FFF2-40B4-BE49-F238E27FC236}">
                <a16:creationId xmlns:a16="http://schemas.microsoft.com/office/drawing/2014/main" id="{6367A5D1-ED96-4396-9E69-19430EE8418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84" y="-151171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4635A95-15B2-4026-ABC3-AD0430C84D0C}"/>
              </a:ext>
            </a:extLst>
          </p:cNvPr>
          <p:cNvSpPr/>
          <p:nvPr/>
        </p:nvSpPr>
        <p:spPr>
          <a:xfrm>
            <a:off x="3694898" y="5972785"/>
            <a:ext cx="76747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https://www.youtube.com/watch?v=enVHR3HTxas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9DBE462-262E-40A7-AC24-545A01D9C2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6" t="19268" r="35806" b="18766"/>
          <a:stretch/>
        </p:blipFill>
        <p:spPr>
          <a:xfrm>
            <a:off x="4537588" y="1305232"/>
            <a:ext cx="6317226" cy="42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99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49D90371-F106-4AA2-9E89-5F0DCDC41F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DA27C46-0C4D-4E21-8670-9D51D7106351}"/>
              </a:ext>
            </a:extLst>
          </p:cNvPr>
          <p:cNvSpPr/>
          <p:nvPr/>
        </p:nvSpPr>
        <p:spPr>
          <a:xfrm>
            <a:off x="2930012" y="5996519"/>
            <a:ext cx="8337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https://www.youtube.com/watch?v=ngOZaYCmPq0&amp;ab_channel=JuanfraCascales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70F5A9-7FF4-4763-AAE3-9683B98C7D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9" t="17978" r="43065" b="19626"/>
          <a:stretch/>
        </p:blipFill>
        <p:spPr>
          <a:xfrm>
            <a:off x="5102942" y="534238"/>
            <a:ext cx="6585155" cy="5052104"/>
          </a:xfrm>
          <a:prstGeom prst="rect">
            <a:avLst/>
          </a:prstGeom>
        </p:spPr>
      </p:pic>
      <p:sp>
        <p:nvSpPr>
          <p:cNvPr id="5" name="Diagrama de flujo: decisión 4">
            <a:extLst>
              <a:ext uri="{FF2B5EF4-FFF2-40B4-BE49-F238E27FC236}">
                <a16:creationId xmlns:a16="http://schemas.microsoft.com/office/drawing/2014/main" id="{60D4AAA1-511A-4E14-A2A6-3DAE588467D7}"/>
              </a:ext>
            </a:extLst>
          </p:cNvPr>
          <p:cNvSpPr/>
          <p:nvPr/>
        </p:nvSpPr>
        <p:spPr>
          <a:xfrm>
            <a:off x="0" y="114950"/>
            <a:ext cx="2359742" cy="1061884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 oral </a:t>
            </a:r>
          </a:p>
        </p:txBody>
      </p:sp>
    </p:spTree>
    <p:extLst>
      <p:ext uri="{BB962C8B-B14F-4D97-AF65-F5344CB8AC3E}">
        <p14:creationId xmlns:p14="http://schemas.microsoft.com/office/powerpoint/2010/main" val="109274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96622EDC-8D58-4C59-9F6D-13A78FB81A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14;p4">
            <a:extLst>
              <a:ext uri="{FF2B5EF4-FFF2-40B4-BE49-F238E27FC236}">
                <a16:creationId xmlns:a16="http://schemas.microsoft.com/office/drawing/2014/main" id="{CD6BF128-3601-48ED-9A2F-0FB139EAE440}"/>
              </a:ext>
            </a:extLst>
          </p:cNvPr>
          <p:cNvSpPr txBox="1"/>
          <p:nvPr/>
        </p:nvSpPr>
        <p:spPr>
          <a:xfrm>
            <a:off x="9790856" y="5267300"/>
            <a:ext cx="2401143" cy="1353726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s-MX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Observar la lámina y contar el cuento de la “Familia de Tito”</a:t>
            </a:r>
            <a:endParaRPr sz="1200" dirty="0"/>
          </a:p>
        </p:txBody>
      </p:sp>
      <p:pic>
        <p:nvPicPr>
          <p:cNvPr id="5" name="Google Shape;116;p4" descr="Blog del aula de Pmar3º del IES Ifach: Curso 2020/21">
            <a:extLst>
              <a:ext uri="{FF2B5EF4-FFF2-40B4-BE49-F238E27FC236}">
                <a16:creationId xmlns:a16="http://schemas.microsoft.com/office/drawing/2014/main" id="{60CE97AE-E3CE-4CF1-9519-8B9A17F380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6076" y="4347090"/>
            <a:ext cx="1435923" cy="1225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CC3D5C5-241C-4929-8C3B-4A2087863C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78" t="24553" r="29586" b="24058"/>
          <a:stretch/>
        </p:blipFill>
        <p:spPr>
          <a:xfrm>
            <a:off x="364780" y="65506"/>
            <a:ext cx="9061296" cy="655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9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10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EADCB16F-968F-4342-9094-0AF6A941622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Google Shape;160;p10"/>
          <p:cNvPicPr preferRelativeResize="0"/>
          <p:nvPr/>
        </p:nvPicPr>
        <p:blipFill rotWithShape="1">
          <a:blip r:embed="rId5">
            <a:alphaModFix/>
          </a:blip>
          <a:srcRect l="12353" t="19347" r="8952" b="11634"/>
          <a:stretch/>
        </p:blipFill>
        <p:spPr>
          <a:xfrm rot="-5400000">
            <a:off x="3395387" y="-2346513"/>
            <a:ext cx="5311587" cy="1024665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0"/>
          <p:cNvSpPr/>
          <p:nvPr/>
        </p:nvSpPr>
        <p:spPr>
          <a:xfrm>
            <a:off x="5979458" y="5646896"/>
            <a:ext cx="6096000" cy="374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Colorear sólo los personajes de la familia de Tito.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 descr="Blog de imágenes: Gifs animados muñecas de plastilina">
            <a:extLst>
              <a:ext uri="{FF2B5EF4-FFF2-40B4-BE49-F238E27FC236}">
                <a16:creationId xmlns:a16="http://schemas.microsoft.com/office/drawing/2014/main" id="{930B8270-8C77-4B1E-BAD6-3AD814FB02D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766" y="3851564"/>
            <a:ext cx="2226693" cy="311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log de imágenes: Gifs animados muñecas de plastilina">
            <a:extLst>
              <a:ext uri="{FF2B5EF4-FFF2-40B4-BE49-F238E27FC236}">
                <a16:creationId xmlns:a16="http://schemas.microsoft.com/office/drawing/2014/main" id="{08D1C03D-CC16-481D-A0C9-BB7C7489C9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120" y="2383860"/>
            <a:ext cx="3144779" cy="449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iagrama de flujo: decisión 7">
            <a:extLst>
              <a:ext uri="{FF2B5EF4-FFF2-40B4-BE49-F238E27FC236}">
                <a16:creationId xmlns:a16="http://schemas.microsoft.com/office/drawing/2014/main" id="{D183B734-D92A-42A9-9445-91D6B5EB9733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Colorear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F2BE1FF2-EE94-4066-8BD3-AEA640F60D1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2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Google Shape;124;p5"/>
          <p:cNvSpPr txBox="1"/>
          <p:nvPr/>
        </p:nvSpPr>
        <p:spPr>
          <a:xfrm>
            <a:off x="398929" y="1317812"/>
            <a:ext cx="414404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El papá Pepe</a:t>
            </a:r>
            <a:endParaRPr dirty="0">
              <a:latin typeface="Berlin Sans FB" panose="020E0602020502020306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>
            <a:off x="4794561" y="530609"/>
            <a:ext cx="5761289" cy="5219440"/>
          </a:xfrm>
          <a:prstGeom prst="roundRect">
            <a:avLst/>
          </a:prstGeom>
        </p:spPr>
      </p:pic>
      <p:sp>
        <p:nvSpPr>
          <p:cNvPr id="7" name="Diagrama de flujo: decisión 6">
            <a:extLst>
              <a:ext uri="{FF2B5EF4-FFF2-40B4-BE49-F238E27FC236}">
                <a16:creationId xmlns:a16="http://schemas.microsoft.com/office/drawing/2014/main" id="{B3C86AAA-264E-4579-991C-E5A7F56FB85F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  <p:extLst>
      <p:ext uri="{BB962C8B-B14F-4D97-AF65-F5344CB8AC3E}">
        <p14:creationId xmlns:p14="http://schemas.microsoft.com/office/powerpoint/2010/main" val="32732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6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52C12A0E-2FC8-42A5-A3BE-3F2630E024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2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7855" y="970186"/>
            <a:ext cx="5638892" cy="4229167"/>
          </a:xfrm>
          <a:prstGeom prst="roundRect">
            <a:avLst/>
          </a:prstGeom>
        </p:spPr>
      </p:pic>
      <p:sp>
        <p:nvSpPr>
          <p:cNvPr id="132" name="Google Shape;132;p6"/>
          <p:cNvSpPr txBox="1"/>
          <p:nvPr/>
        </p:nvSpPr>
        <p:spPr>
          <a:xfrm>
            <a:off x="5930437" y="1960858"/>
            <a:ext cx="5573342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60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La mamá Ema</a:t>
            </a:r>
            <a:endParaRPr dirty="0">
              <a:latin typeface="Berlin Sans FB" panose="020E0602020502020306" pitchFamily="34" charset="0"/>
            </a:endParaRPr>
          </a:p>
        </p:txBody>
      </p:sp>
      <p:sp>
        <p:nvSpPr>
          <p:cNvPr id="7" name="Diagrama de flujo: decisión 6">
            <a:extLst>
              <a:ext uri="{FF2B5EF4-FFF2-40B4-BE49-F238E27FC236}">
                <a16:creationId xmlns:a16="http://schemas.microsoft.com/office/drawing/2014/main" id="{95169A0D-2907-4280-96DC-63031EA6A7D6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  <p:extLst>
      <p:ext uri="{BB962C8B-B14F-4D97-AF65-F5344CB8AC3E}">
        <p14:creationId xmlns:p14="http://schemas.microsoft.com/office/powerpoint/2010/main" val="1491105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7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5B2443D4-2E87-4FB8-9AAE-3024EEAD32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Google Shape;139;p7"/>
          <p:cNvSpPr txBox="1"/>
          <p:nvPr/>
        </p:nvSpPr>
        <p:spPr>
          <a:xfrm>
            <a:off x="2519868" y="1278262"/>
            <a:ext cx="5448475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66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Lola y Lulú</a:t>
            </a:r>
            <a:endParaRPr sz="1800" dirty="0">
              <a:latin typeface="Berlin Sans FB" panose="020E0602020502020306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6233990" y="896724"/>
            <a:ext cx="4396003" cy="4552554"/>
            <a:chOff x="6263018" y="896724"/>
            <a:chExt cx="4396003" cy="455255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3" t="5335" r="3284" b="2327"/>
            <a:stretch/>
          </p:blipFill>
          <p:spPr>
            <a:xfrm rot="4982292">
              <a:off x="6014629" y="2674084"/>
              <a:ext cx="2931691" cy="2434913"/>
            </a:xfrm>
            <a:prstGeom prst="round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23908"/>
            <a:stretch/>
          </p:blipFill>
          <p:spPr>
            <a:xfrm rot="5400000">
              <a:off x="7051919" y="1842176"/>
              <a:ext cx="4552554" cy="2661650"/>
            </a:xfrm>
            <a:prstGeom prst="roundRect">
              <a:avLst/>
            </a:prstGeom>
          </p:spPr>
        </p:pic>
      </p:grpSp>
      <p:sp>
        <p:nvSpPr>
          <p:cNvPr id="8" name="Diagrama de flujo: decisión 7">
            <a:extLst>
              <a:ext uri="{FF2B5EF4-FFF2-40B4-BE49-F238E27FC236}">
                <a16:creationId xmlns:a16="http://schemas.microsoft.com/office/drawing/2014/main" id="{EA425792-545C-425C-A3EB-CB9115CF2323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  <p:extLst>
      <p:ext uri="{BB962C8B-B14F-4D97-AF65-F5344CB8AC3E}">
        <p14:creationId xmlns:p14="http://schemas.microsoft.com/office/powerpoint/2010/main" val="2804772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8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124F791D-6F68-4FA6-B13E-C088B871436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/>
          <a:stretch/>
        </p:blipFill>
        <p:spPr>
          <a:xfrm rot="5400000">
            <a:off x="4190912" y="447093"/>
            <a:ext cx="3457723" cy="2811662"/>
          </a:xfrm>
          <a:prstGeom prst="roundRect">
            <a:avLst/>
          </a:prstGeom>
        </p:spPr>
      </p:pic>
      <p:sp>
        <p:nvSpPr>
          <p:cNvPr id="146" name="Google Shape;146;p8"/>
          <p:cNvSpPr txBox="1"/>
          <p:nvPr/>
        </p:nvSpPr>
        <p:spPr>
          <a:xfrm>
            <a:off x="497542" y="699247"/>
            <a:ext cx="331971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2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Tito</a:t>
            </a:r>
          </a:p>
        </p:txBody>
      </p:sp>
      <p:sp>
        <p:nvSpPr>
          <p:cNvPr id="7" name="Google Shape;146;p8"/>
          <p:cNvSpPr txBox="1"/>
          <p:nvPr/>
        </p:nvSpPr>
        <p:spPr>
          <a:xfrm>
            <a:off x="4129287" y="4671645"/>
            <a:ext cx="331971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2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dirty="0">
              <a:latin typeface="Berlin Sans FB" panose="020E0602020502020306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>
            <a:off x="8188307" y="3415769"/>
            <a:ext cx="2944122" cy="3276154"/>
          </a:xfrm>
          <a:prstGeom prst="roundRect">
            <a:avLst/>
          </a:prstGeom>
        </p:spPr>
      </p:pic>
      <p:sp>
        <p:nvSpPr>
          <p:cNvPr id="9" name="Diagrama de flujo: decisión 8">
            <a:extLst>
              <a:ext uri="{FF2B5EF4-FFF2-40B4-BE49-F238E27FC236}">
                <a16:creationId xmlns:a16="http://schemas.microsoft.com/office/drawing/2014/main" id="{BBF6A26E-15F0-4DAE-9DB1-052A0C610427}"/>
              </a:ext>
            </a:extLst>
          </p:cNvPr>
          <p:cNvSpPr/>
          <p:nvPr/>
        </p:nvSpPr>
        <p:spPr>
          <a:xfrm>
            <a:off x="0" y="55956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  <p:extLst>
      <p:ext uri="{BB962C8B-B14F-4D97-AF65-F5344CB8AC3E}">
        <p14:creationId xmlns:p14="http://schemas.microsoft.com/office/powerpoint/2010/main" val="3888531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9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82183CF2-CABB-4FAC-B7F4-B37EB9225A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129420" y="259922"/>
            <a:ext cx="3517485" cy="3248596"/>
          </a:xfrm>
          <a:prstGeom prst="roundRect">
            <a:avLst/>
          </a:prstGeom>
        </p:spPr>
      </p:pic>
      <p:sp>
        <p:nvSpPr>
          <p:cNvPr id="7" name="Google Shape;153;p9"/>
          <p:cNvSpPr txBox="1"/>
          <p:nvPr/>
        </p:nvSpPr>
        <p:spPr>
          <a:xfrm>
            <a:off x="3975633" y="794274"/>
            <a:ext cx="579568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72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La nena Ana</a:t>
            </a:r>
            <a:endParaRPr dirty="0">
              <a:latin typeface="Berlin Sans FB" panose="020E0602020502020306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4480067" y="3236018"/>
            <a:ext cx="2411151" cy="3303907"/>
          </a:xfrm>
          <a:prstGeom prst="roundRect">
            <a:avLst/>
          </a:prstGeom>
        </p:spPr>
      </p:pic>
      <p:sp>
        <p:nvSpPr>
          <p:cNvPr id="153" name="Google Shape;153;p9"/>
          <p:cNvSpPr txBox="1"/>
          <p:nvPr/>
        </p:nvSpPr>
        <p:spPr>
          <a:xfrm>
            <a:off x="6711576" y="4231824"/>
            <a:ext cx="579568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2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El oso </a:t>
            </a:r>
            <a:r>
              <a:rPr lang="es-MX" sz="7200" dirty="0" err="1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Susú</a:t>
            </a:r>
            <a:endParaRPr dirty="0">
              <a:latin typeface="Berlin Sans FB" panose="020E0602020502020306" pitchFamily="34" charset="0"/>
            </a:endParaRPr>
          </a:p>
        </p:txBody>
      </p:sp>
      <p:sp>
        <p:nvSpPr>
          <p:cNvPr id="9" name="Diagrama de flujo: decisión 8">
            <a:extLst>
              <a:ext uri="{FF2B5EF4-FFF2-40B4-BE49-F238E27FC236}">
                <a16:creationId xmlns:a16="http://schemas.microsoft.com/office/drawing/2014/main" id="{EA628363-F4C9-4C90-A0D6-C21B17C0FD4C}"/>
              </a:ext>
            </a:extLst>
          </p:cNvPr>
          <p:cNvSpPr/>
          <p:nvPr/>
        </p:nvSpPr>
        <p:spPr>
          <a:xfrm>
            <a:off x="526732" y="5428657"/>
            <a:ext cx="2168013" cy="1303866"/>
          </a:xfrm>
          <a:prstGeom prst="flowChartDecisi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Repaso </a:t>
            </a:r>
          </a:p>
        </p:txBody>
      </p:sp>
    </p:spTree>
    <p:extLst>
      <p:ext uri="{BB962C8B-B14F-4D97-AF65-F5344CB8AC3E}">
        <p14:creationId xmlns:p14="http://schemas.microsoft.com/office/powerpoint/2010/main" val="424532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49D90371-F106-4AA2-9E89-5F0DCDC41F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Thursday Dia Jueves GIF">
            <a:extLst>
              <a:ext uri="{FF2B5EF4-FFF2-40B4-BE49-F238E27FC236}">
                <a16:creationId xmlns:a16="http://schemas.microsoft.com/office/drawing/2014/main" id="{1CFD73BF-FF2A-4025-AF26-3E773A3E24C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47269" cy="334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FB27443-CF6B-4EA2-9821-863C658A0CE0}"/>
              </a:ext>
            </a:extLst>
          </p:cNvPr>
          <p:cNvSpPr/>
          <p:nvPr/>
        </p:nvSpPr>
        <p:spPr>
          <a:xfrm>
            <a:off x="4006645" y="6026016"/>
            <a:ext cx="85294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https://www.youtube.com/watch?v=E1Ww2E3yxR4&amp;ab_channel=CantaMaestra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BB7D65D-060A-4B6B-95CE-6212694660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94" t="19483" r="34596" b="19411"/>
          <a:stretch/>
        </p:blipFill>
        <p:spPr>
          <a:xfrm>
            <a:off x="4038292" y="619433"/>
            <a:ext cx="7462684" cy="527992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6030BB0-BA40-4853-9CF1-0516043545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94" t="19483" r="34596" b="19411"/>
          <a:stretch/>
        </p:blipFill>
        <p:spPr>
          <a:xfrm>
            <a:off x="4082537" y="619433"/>
            <a:ext cx="7462684" cy="527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55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49D90371-F106-4AA2-9E89-5F0DCDC41F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92B540-1F5B-4419-A73B-BA7AF188FE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7" t="20128" r="35686" b="17906"/>
          <a:stretch/>
        </p:blipFill>
        <p:spPr>
          <a:xfrm>
            <a:off x="2035278" y="250721"/>
            <a:ext cx="9645446" cy="551168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B81E24D-3823-4D63-B82A-F215EA0125D7}"/>
              </a:ext>
            </a:extLst>
          </p:cNvPr>
          <p:cNvSpPr/>
          <p:nvPr/>
        </p:nvSpPr>
        <p:spPr>
          <a:xfrm>
            <a:off x="0" y="6363619"/>
            <a:ext cx="12413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https://www.youtube.com/watch?v=b6iAUREimIQ&amp;ab_channel=Logop%C3%A4dieKreativ%2FSLTherapyonline%2FOrthophonie</a:t>
            </a:r>
          </a:p>
        </p:txBody>
      </p:sp>
    </p:spTree>
    <p:extLst>
      <p:ext uri="{BB962C8B-B14F-4D97-AF65-F5344CB8AC3E}">
        <p14:creationId xmlns:p14="http://schemas.microsoft.com/office/powerpoint/2010/main" val="3402779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10"/>
          <p:cNvPicPr preferRelativeResize="0"/>
          <p:nvPr/>
        </p:nvPicPr>
        <p:blipFill rotWithShape="1">
          <a:blip r:embed="rId3">
            <a:alphaModFix/>
          </a:blip>
          <a:srcRect t="6997" b="66524"/>
          <a:stretch/>
        </p:blipFill>
        <p:spPr>
          <a:xfrm rot="10800000">
            <a:off x="0" y="6020973"/>
            <a:ext cx="12192000" cy="90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EADCB16F-968F-4342-9094-0AF6A941622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68A8FE6-94EF-4879-A887-33A00586CF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365" t="37976" r="8020" b="11127"/>
          <a:stretch/>
        </p:blipFill>
        <p:spPr>
          <a:xfrm>
            <a:off x="2025748" y="0"/>
            <a:ext cx="8398412" cy="638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73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ree download Winter screensaver falling snow Download [1024x768] for your  Desktop, Mobile &amp;amp; Tablet | Explore 45+ Fall Snowy Wallpaper | Snowfall  Wallpaper Desktop, Free Snowy Wallpaper, Snowy Wallpaper Backgrounds">
            <a:extLst>
              <a:ext uri="{FF2B5EF4-FFF2-40B4-BE49-F238E27FC236}">
                <a16:creationId xmlns:a16="http://schemas.microsoft.com/office/drawing/2014/main" id="{B616AE82-28BD-4BCE-9EB8-A85A9E31F72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0" y="355218"/>
            <a:ext cx="9916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/>
              <a:t>Observar </a:t>
            </a:r>
          </a:p>
        </p:txBody>
      </p:sp>
      <p:pic>
        <p:nvPicPr>
          <p:cNvPr id="1026" name="Picture 2" descr="Blog de imágenes: Gifs animados muñecas de plastilina">
            <a:extLst>
              <a:ext uri="{FF2B5EF4-FFF2-40B4-BE49-F238E27FC236}">
                <a16:creationId xmlns:a16="http://schemas.microsoft.com/office/drawing/2014/main" id="{29E4E307-928C-4D68-ABD4-0FC1A77D15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722" y="2269395"/>
            <a:ext cx="2426723" cy="441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log de imágenes: Gifs animados muñecas de plastilina">
            <a:extLst>
              <a:ext uri="{FF2B5EF4-FFF2-40B4-BE49-F238E27FC236}">
                <a16:creationId xmlns:a16="http://schemas.microsoft.com/office/drawing/2014/main" id="{D81568DD-9A62-4DB8-ACC0-0DF2488F63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1356924"/>
            <a:ext cx="3726427" cy="532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14C9FAC-A824-4409-8CBC-C0D3BF3EF017}"/>
              </a:ext>
            </a:extLst>
          </p:cNvPr>
          <p:cNvSpPr/>
          <p:nvPr/>
        </p:nvSpPr>
        <p:spPr>
          <a:xfrm>
            <a:off x="1482213" y="5918007"/>
            <a:ext cx="87917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MX" sz="3200" u="sng" dirty="0">
                <a:latin typeface="Times New Roman" panose="02020603050405020304" pitchFamily="18" charset="0"/>
                <a:ea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https://www.youtube.com/watch?v=LiJG7LdO1mA</a:t>
            </a:r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5242250-E68D-468F-BD28-C243FA32AE5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42" t="23816" r="39519" b="22338"/>
          <a:stretch/>
        </p:blipFill>
        <p:spPr>
          <a:xfrm>
            <a:off x="3106370" y="1022670"/>
            <a:ext cx="6527409" cy="471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410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454</TotalTime>
  <Words>316</Words>
  <Application>Microsoft Office PowerPoint</Application>
  <PresentationFormat>Panorámica</PresentationFormat>
  <Paragraphs>53</Paragraphs>
  <Slides>30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Arial</vt:lpstr>
      <vt:lpstr>Berlin Sans FB</vt:lpstr>
      <vt:lpstr>Calibri</vt:lpstr>
      <vt:lpstr>Garamond</vt:lpstr>
      <vt:lpstr>Times New Roman</vt:lpstr>
      <vt:lpstr>Orgánico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Marina Villarreal</cp:lastModifiedBy>
  <cp:revision>52</cp:revision>
  <dcterms:created xsi:type="dcterms:W3CDTF">2021-09-25T20:38:40Z</dcterms:created>
  <dcterms:modified xsi:type="dcterms:W3CDTF">2022-01-01T23:18:43Z</dcterms:modified>
</cp:coreProperties>
</file>