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94" r:id="rId4"/>
    <p:sldId id="295" r:id="rId5"/>
    <p:sldId id="301" r:id="rId6"/>
    <p:sldId id="300" r:id="rId7"/>
    <p:sldId id="271" r:id="rId8"/>
    <p:sldId id="296" r:id="rId9"/>
    <p:sldId id="302" r:id="rId10"/>
    <p:sldId id="272" r:id="rId11"/>
    <p:sldId id="273" r:id="rId12"/>
    <p:sldId id="274" r:id="rId13"/>
    <p:sldId id="297" r:id="rId14"/>
    <p:sldId id="270" r:id="rId15"/>
    <p:sldId id="308" r:id="rId16"/>
    <p:sldId id="307" r:id="rId17"/>
    <p:sldId id="311" r:id="rId18"/>
    <p:sldId id="310" r:id="rId19"/>
    <p:sldId id="309" r:id="rId20"/>
    <p:sldId id="278" r:id="rId21"/>
    <p:sldId id="281" r:id="rId22"/>
    <p:sldId id="282" r:id="rId23"/>
    <p:sldId id="298" r:id="rId24"/>
    <p:sldId id="312" r:id="rId25"/>
    <p:sldId id="313" r:id="rId26"/>
    <p:sldId id="314" r:id="rId27"/>
    <p:sldId id="277" r:id="rId28"/>
    <p:sldId id="315" r:id="rId29"/>
    <p:sldId id="299" r:id="rId30"/>
    <p:sldId id="283" r:id="rId31"/>
    <p:sldId id="323" r:id="rId32"/>
    <p:sldId id="320" r:id="rId33"/>
    <p:sldId id="316" r:id="rId34"/>
    <p:sldId id="319" r:id="rId35"/>
    <p:sldId id="322" r:id="rId36"/>
    <p:sldId id="321" r:id="rId37"/>
    <p:sldId id="317" r:id="rId38"/>
    <p:sldId id="318" r:id="rId39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CF96F"/>
    <a:srgbClr val="00CC66"/>
    <a:srgbClr val="33CC33"/>
    <a:srgbClr val="CC99FF"/>
    <a:srgbClr val="954E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62" autoAdjust="0"/>
    <p:restoredTop sz="94364" autoAdjust="0"/>
  </p:normalViewPr>
  <p:slideViewPr>
    <p:cSldViewPr snapToGrid="0">
      <p:cViewPr>
        <p:scale>
          <a:sx n="64" d="100"/>
          <a:sy n="64" d="100"/>
        </p:scale>
        <p:origin x="954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57B7-3A16-4485-8FAB-C49DFE66BFE4}" type="datetimeFigureOut">
              <a:rPr lang="es-MX" smtClean="0"/>
              <a:t>28/11/2021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2E327-A298-49A1-8053-643D5DFE939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12289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57B7-3A16-4485-8FAB-C49DFE66BFE4}" type="datetimeFigureOut">
              <a:rPr lang="es-MX" smtClean="0"/>
              <a:t>28/11/2021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2E327-A298-49A1-8053-643D5DFE939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15609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57B7-3A16-4485-8FAB-C49DFE66BFE4}" type="datetimeFigureOut">
              <a:rPr lang="es-MX" smtClean="0"/>
              <a:t>28/11/2021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2E327-A298-49A1-8053-643D5DFE939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86387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57B7-3A16-4485-8FAB-C49DFE66BFE4}" type="datetimeFigureOut">
              <a:rPr lang="es-MX" smtClean="0"/>
              <a:t>28/11/2021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2E327-A298-49A1-8053-643D5DFE939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63474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57B7-3A16-4485-8FAB-C49DFE66BFE4}" type="datetimeFigureOut">
              <a:rPr lang="es-MX" smtClean="0"/>
              <a:t>28/11/2021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2E327-A298-49A1-8053-643D5DFE939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90364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57B7-3A16-4485-8FAB-C49DFE66BFE4}" type="datetimeFigureOut">
              <a:rPr lang="es-MX" smtClean="0"/>
              <a:t>28/11/2021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2E327-A298-49A1-8053-643D5DFE939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58194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57B7-3A16-4485-8FAB-C49DFE66BFE4}" type="datetimeFigureOut">
              <a:rPr lang="es-MX" smtClean="0"/>
              <a:t>28/11/2021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2E327-A298-49A1-8053-643D5DFE939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1793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57B7-3A16-4485-8FAB-C49DFE66BFE4}" type="datetimeFigureOut">
              <a:rPr lang="es-MX" smtClean="0"/>
              <a:t>28/11/2021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2E327-A298-49A1-8053-643D5DFE939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74933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57B7-3A16-4485-8FAB-C49DFE66BFE4}" type="datetimeFigureOut">
              <a:rPr lang="es-MX" smtClean="0"/>
              <a:t>28/11/2021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2E327-A298-49A1-8053-643D5DFE939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5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57B7-3A16-4485-8FAB-C49DFE66BFE4}" type="datetimeFigureOut">
              <a:rPr lang="es-MX" smtClean="0"/>
              <a:t>28/11/2021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2E327-A298-49A1-8053-643D5DFE939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78005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57B7-3A16-4485-8FAB-C49DFE66BFE4}" type="datetimeFigureOut">
              <a:rPr lang="es-MX" smtClean="0"/>
              <a:t>28/11/2021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2E327-A298-49A1-8053-643D5DFE939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15292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DF57B7-3A16-4485-8FAB-C49DFE66BFE4}" type="datetimeFigureOut">
              <a:rPr lang="es-MX" smtClean="0"/>
              <a:t>28/11/2021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32E327-A298-49A1-8053-643D5DFE939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83051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OHUktPPdTaM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gif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gif"/><Relationship Id="rId3" Type="http://schemas.openxmlformats.org/officeDocument/2006/relationships/image" Target="../media/image10.jpeg"/><Relationship Id="rId7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jpeg"/><Relationship Id="rId4" Type="http://schemas.openxmlformats.org/officeDocument/2006/relationships/image" Target="../media/image19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youtu.be/Jud_UWNCp5k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1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24.png"/><Relationship Id="rId7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1.png"/><Relationship Id="rId4" Type="http://schemas.openxmlformats.org/officeDocument/2006/relationships/image" Target="../media/image10.jpeg"/><Relationship Id="rId9" Type="http://schemas.openxmlformats.org/officeDocument/2006/relationships/image" Target="../media/image27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gif"/><Relationship Id="rId5" Type="http://schemas.openxmlformats.org/officeDocument/2006/relationships/image" Target="../media/image40.jpeg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gif"/><Relationship Id="rId5" Type="http://schemas.openxmlformats.org/officeDocument/2006/relationships/image" Target="../media/image40.jpeg"/><Relationship Id="rId4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40.jpeg"/><Relationship Id="rId4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jpeg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8.gif"/><Relationship Id="rId4" Type="http://schemas.openxmlformats.org/officeDocument/2006/relationships/image" Target="../media/image47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1.gif"/><Relationship Id="rId4" Type="http://schemas.openxmlformats.org/officeDocument/2006/relationships/image" Target="../media/image5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54.png"/><Relationship Id="rId7" Type="http://schemas.openxmlformats.org/officeDocument/2006/relationships/image" Target="../media/image57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7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2.g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gi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30566" t="29976" r="18564" b="19438"/>
          <a:stretch/>
        </p:blipFill>
        <p:spPr>
          <a:xfrm>
            <a:off x="798892" y="547720"/>
            <a:ext cx="10594216" cy="5766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113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8E30EC66-CDDB-4E64-9C2E-21AEB36B93F9}"/>
              </a:ext>
            </a:extLst>
          </p:cNvPr>
          <p:cNvSpPr txBox="1">
            <a:spLocks/>
          </p:cNvSpPr>
          <p:nvPr/>
        </p:nvSpPr>
        <p:spPr>
          <a:xfrm rot="21180000">
            <a:off x="180317" y="5137830"/>
            <a:ext cx="4391191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Pausa activa</a:t>
            </a:r>
            <a:r>
              <a:rPr lang="es-MX" dirty="0">
                <a:solidFill>
                  <a:schemeClr val="bg1"/>
                </a:solidFill>
                <a:latin typeface="Comic Sans MS" panose="030F0702030302020204" pitchFamily="66" charset="0"/>
              </a:rPr>
              <a:t>.</a:t>
            </a:r>
          </a:p>
        </p:txBody>
      </p:sp>
      <p:pic>
        <p:nvPicPr>
          <p:cNvPr id="9" name="Picture 2" descr="Vector gratis de Niños festejando la llegada del invierno">
            <a:extLst>
              <a:ext uri="{FF2B5EF4-FFF2-40B4-BE49-F238E27FC236}">
                <a16:creationId xmlns:a16="http://schemas.microsoft.com/office/drawing/2014/main" id="{63CC210D-07CF-4A23-A3BD-70DC4810A5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142" y="1730033"/>
            <a:ext cx="3918179" cy="391817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Monday Sticker by MINTA Point for iOS &amp;amp; Android | GIPHY">
            <a:extLst>
              <a:ext uri="{FF2B5EF4-FFF2-40B4-BE49-F238E27FC236}">
                <a16:creationId xmlns:a16="http://schemas.microsoft.com/office/drawing/2014/main" id="{276B9F5D-D235-4BEE-9F6A-70B5DC1E419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393" y="202408"/>
            <a:ext cx="3290373" cy="1850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08DB1CA5-F8AE-405E-A9AB-884BC40C2893}"/>
              </a:ext>
            </a:extLst>
          </p:cNvPr>
          <p:cNvSpPr/>
          <p:nvPr/>
        </p:nvSpPr>
        <p:spPr>
          <a:xfrm>
            <a:off x="4310160" y="5648212"/>
            <a:ext cx="75529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/>
              <a:t>https://www.youtube.com/watch?v=tCbe0TO4kXg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CE2E2E4D-B140-4948-A456-91410BA40E0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424" t="24754" r="40707" b="23947"/>
          <a:stretch/>
        </p:blipFill>
        <p:spPr>
          <a:xfrm>
            <a:off x="5110348" y="686568"/>
            <a:ext cx="6202019" cy="484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388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591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EC33D7AA-1D55-4ECA-B3A5-48ADA580346C}"/>
              </a:ext>
            </a:extLst>
          </p:cNvPr>
          <p:cNvSpPr/>
          <p:nvPr/>
        </p:nvSpPr>
        <p:spPr>
          <a:xfrm>
            <a:off x="4513532" y="5301908"/>
            <a:ext cx="75381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/>
              <a:t>https://www.youtube.com/watch?v=xahfzBh3LNQ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541741F-977F-48FF-96B1-6FAF346392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913" t="21435" r="20218" b="17666"/>
          <a:stretch/>
        </p:blipFill>
        <p:spPr>
          <a:xfrm>
            <a:off x="3975652" y="598203"/>
            <a:ext cx="7421218" cy="4174435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A8396107-D5EB-4F46-A743-8A195DF74C59}"/>
              </a:ext>
            </a:extLst>
          </p:cNvPr>
          <p:cNvSpPr txBox="1">
            <a:spLocks/>
          </p:cNvSpPr>
          <p:nvPr/>
        </p:nvSpPr>
        <p:spPr>
          <a:xfrm rot="21180000">
            <a:off x="200840" y="370090"/>
            <a:ext cx="543254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Práctica lenguaje.</a:t>
            </a:r>
          </a:p>
        </p:txBody>
      </p:sp>
      <p:pic>
        <p:nvPicPr>
          <p:cNvPr id="6" name="Picture 2" descr="Enfant.Boy.Child.Kid.Neige.Snow.winter.hiver.-Victoriabea, frío , nieve ,  niño , invierno - PicMix">
            <a:extLst>
              <a:ext uri="{FF2B5EF4-FFF2-40B4-BE49-F238E27FC236}">
                <a16:creationId xmlns:a16="http://schemas.microsoft.com/office/drawing/2014/main" id="{87A83FAC-115F-41AA-BE63-EBCBDED9D4E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880" y="1469416"/>
            <a:ext cx="3835338" cy="499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74572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0 ideas de Marcos infantiles en 2021 | marcos, bordes y marcos, bordes  para hojas">
            <a:extLst>
              <a:ext uri="{FF2B5EF4-FFF2-40B4-BE49-F238E27FC236}">
                <a16:creationId xmlns:a16="http://schemas.microsoft.com/office/drawing/2014/main" id="{E6B0DC60-840D-4A3A-9F7F-EA06D769CB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591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7D784C0A-BE84-425A-BF56-153D9BE648B1}"/>
              </a:ext>
            </a:extLst>
          </p:cNvPr>
          <p:cNvSpPr/>
          <p:nvPr/>
        </p:nvSpPr>
        <p:spPr>
          <a:xfrm>
            <a:off x="5420147" y="5245413"/>
            <a:ext cx="56046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https://youtu.be/OHUktPPdTaM</a:t>
            </a:r>
            <a:r>
              <a:rPr lang="es-MX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es-MX" sz="32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A7C75AB-A0EB-4E5C-9291-4EB4761D2C1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760" t="23949" r="43269" b="29265"/>
          <a:stretch/>
        </p:blipFill>
        <p:spPr>
          <a:xfrm>
            <a:off x="3676991" y="583095"/>
            <a:ext cx="7665812" cy="4386469"/>
          </a:xfrm>
          <a:prstGeom prst="rect">
            <a:avLst/>
          </a:prstGeom>
        </p:spPr>
      </p:pic>
      <p:pic>
        <p:nvPicPr>
          <p:cNvPr id="1026" name="Picture 2" descr="110 ideas de Gif | emoticonos animados, imagenes animadas, emoticonos">
            <a:extLst>
              <a:ext uri="{FF2B5EF4-FFF2-40B4-BE49-F238E27FC236}">
                <a16:creationId xmlns:a16="http://schemas.microsoft.com/office/drawing/2014/main" id="{2A303ED9-5791-428A-A36A-C23CA4A12DF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468" y="1208227"/>
            <a:ext cx="2376472" cy="4795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9FD7D902-8C32-4F57-8F3B-ED2807AAFF2E}"/>
              </a:ext>
            </a:extLst>
          </p:cNvPr>
          <p:cNvSpPr txBox="1">
            <a:spLocks/>
          </p:cNvSpPr>
          <p:nvPr/>
        </p:nvSpPr>
        <p:spPr>
          <a:xfrm rot="21180000">
            <a:off x="-607542" y="65301"/>
            <a:ext cx="543254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Observar.</a:t>
            </a:r>
          </a:p>
        </p:txBody>
      </p:sp>
    </p:spTree>
    <p:extLst>
      <p:ext uri="{BB962C8B-B14F-4D97-AF65-F5344CB8AC3E}">
        <p14:creationId xmlns:p14="http://schemas.microsoft.com/office/powerpoint/2010/main" val="41173070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ángulo 15"/>
          <p:cNvSpPr/>
          <p:nvPr/>
        </p:nvSpPr>
        <p:spPr>
          <a:xfrm>
            <a:off x="783771" y="522514"/>
            <a:ext cx="10616541" cy="57714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Rectángulo 4"/>
          <p:cNvSpPr/>
          <p:nvPr/>
        </p:nvSpPr>
        <p:spPr>
          <a:xfrm>
            <a:off x="1956531" y="581359"/>
            <a:ext cx="827102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Century Gothic" panose="020B0502020202020204" pitchFamily="34" charset="0"/>
              </a:rPr>
              <a:t>Trazo de vocales en el aire</a:t>
            </a:r>
          </a:p>
        </p:txBody>
      </p:sp>
      <p:pic>
        <p:nvPicPr>
          <p:cNvPr id="1026" name="Picture 2" descr="Alfabeto letra minúscula e, patrón de nube o humo, ilustración transparente  flotador aislado sobre fondo de cielo azul, con máscara de opacidad, vector  eps 10 202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34" t="23069" r="60559" b="22629"/>
          <a:stretch/>
        </p:blipFill>
        <p:spPr bwMode="auto">
          <a:xfrm>
            <a:off x="3198049" y="1586352"/>
            <a:ext cx="1692714" cy="154703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n de señalar con el dedo del niño aislado sobre fondo blanco. | Foto  Premium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5496" b="90611" l="25835" r="6970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352" t="6106" r="24812"/>
          <a:stretch/>
        </p:blipFill>
        <p:spPr bwMode="auto">
          <a:xfrm>
            <a:off x="3496380" y="2687821"/>
            <a:ext cx="1418491" cy="161791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lustración de Alfabeto Minúscula Letra O Nube O Patrón De Humo Ilustración  Transparente Flotador Aislado Sobre Fondo Azul Cielo Con Máscara De  Opacidad Vector Eps 10 y más Vectores Libres de Derechos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67" t="20189" r="60078" b="23804"/>
          <a:stretch/>
        </p:blipFill>
        <p:spPr bwMode="auto">
          <a:xfrm>
            <a:off x="5519371" y="2970016"/>
            <a:ext cx="1541235" cy="149571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Imagen de señalar con el dedo del niño aislado sobre fondo blanco. | Foto  Premium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5496" b="90611" l="25835" r="6970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352" t="6106" r="24812"/>
          <a:stretch/>
        </p:blipFill>
        <p:spPr bwMode="auto">
          <a:xfrm>
            <a:off x="5519371" y="4030776"/>
            <a:ext cx="1418491" cy="161791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lustración de Alfabeto Minúscula Letra U Nube O Patrón De Humo Ilustración  Transparente Flotador Aislado Sobre Fondo Azul Cielo Con Máscara De  Opacidad Vector Eps 10 y más Vectores Libres de Derechos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36" t="22138" r="60930" b="22343"/>
          <a:stretch/>
        </p:blipFill>
        <p:spPr bwMode="auto">
          <a:xfrm>
            <a:off x="8722671" y="2050493"/>
            <a:ext cx="1636304" cy="158083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Imagen de señalar con el dedo del niño aislado sobre fondo blanco. | Foto  Premium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5496" b="90611" l="25835" r="6970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352" t="6106" r="24812"/>
          <a:stretch/>
        </p:blipFill>
        <p:spPr bwMode="auto">
          <a:xfrm>
            <a:off x="8988700" y="3093037"/>
            <a:ext cx="1418491" cy="161791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ángulo 16"/>
          <p:cNvSpPr/>
          <p:nvPr/>
        </p:nvSpPr>
        <p:spPr>
          <a:xfrm>
            <a:off x="2603968" y="1226588"/>
            <a:ext cx="704426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Century Gothic" panose="020B0502020202020204" pitchFamily="34" charset="0"/>
              </a:rPr>
              <a:t>de diario y de fiesta</a:t>
            </a:r>
          </a:p>
        </p:txBody>
      </p:sp>
      <p:pic>
        <p:nvPicPr>
          <p:cNvPr id="13" name="Picture 2" descr="Bonjour - Enfant - Fille - Neige - Hiver - Gif scintillant - Gratuit - Le  Monde des Gifs">
            <a:extLst>
              <a:ext uri="{FF2B5EF4-FFF2-40B4-BE49-F238E27FC236}">
                <a16:creationId xmlns:a16="http://schemas.microsoft.com/office/drawing/2014/main" id="{D2B29432-8FE6-4E62-BE52-09972C83001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540" y="2687821"/>
            <a:ext cx="2663096" cy="3606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17604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2E1B8B6-0208-4EE6-AF6D-B104EC6F30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58D1147-7D2D-49FD-90A8-C4A3DA8778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190" r="27989" b="7343"/>
          <a:stretch/>
        </p:blipFill>
        <p:spPr>
          <a:xfrm rot="5400000">
            <a:off x="5806670" y="652202"/>
            <a:ext cx="5698435" cy="5553595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81A8B8F0-E771-485B-8D5E-D78DEF2CE651}"/>
              </a:ext>
            </a:extLst>
          </p:cNvPr>
          <p:cNvSpPr txBox="1">
            <a:spLocks/>
          </p:cNvSpPr>
          <p:nvPr/>
        </p:nvSpPr>
        <p:spPr>
          <a:xfrm rot="21180000">
            <a:off x="-514778" y="635134"/>
            <a:ext cx="543254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Juego los</a:t>
            </a:r>
          </a:p>
          <a:p>
            <a:pPr algn="ctr"/>
            <a:r>
              <a:rPr lang="es-MX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dormidos.</a:t>
            </a:r>
          </a:p>
        </p:txBody>
      </p:sp>
      <p:pic>
        <p:nvPicPr>
          <p:cNvPr id="1026" name="Picture 2" descr="Niño Pequeño Sudando Bajo Su Ropa De Invierno. Con Ropa De Invierno Como El  Sombrero De Lana ,, Bufanda, Chaqueta De Nieve Y Pantalones, Botas De  Nieve, Mochila Escolar. Ilustración Vectorial De">
            <a:extLst>
              <a:ext uri="{FF2B5EF4-FFF2-40B4-BE49-F238E27FC236}">
                <a16:creationId xmlns:a16="http://schemas.microsoft.com/office/drawing/2014/main" id="{5EEE860A-0171-4F2D-8009-7E47131DD4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673" y="2372967"/>
            <a:ext cx="4286250" cy="390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1250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53C29BAA-E4D5-4BA8-8CEF-D3D5386E906A}"/>
              </a:ext>
            </a:extLst>
          </p:cNvPr>
          <p:cNvSpPr txBox="1">
            <a:spLocks/>
          </p:cNvSpPr>
          <p:nvPr/>
        </p:nvSpPr>
        <p:spPr>
          <a:xfrm rot="21180000">
            <a:off x="877863" y="4931362"/>
            <a:ext cx="439119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Pausa activa.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14A649A7-1C95-4125-8817-1781E3E2092E}"/>
              </a:ext>
            </a:extLst>
          </p:cNvPr>
          <p:cNvSpPr/>
          <p:nvPr/>
        </p:nvSpPr>
        <p:spPr>
          <a:xfrm>
            <a:off x="2610404" y="5800611"/>
            <a:ext cx="88453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/>
              <a:t>https://www.youtube.com/watch?v=OEQ63QFd7VE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25C71F24-01BE-4625-AB71-38ED15A3C27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717" t="20276" r="20652" b="16892"/>
          <a:stretch/>
        </p:blipFill>
        <p:spPr>
          <a:xfrm>
            <a:off x="4807809" y="593271"/>
            <a:ext cx="6570734" cy="5274366"/>
          </a:xfrm>
          <a:prstGeom prst="rect">
            <a:avLst/>
          </a:prstGeom>
        </p:spPr>
      </p:pic>
      <p:pic>
        <p:nvPicPr>
          <p:cNvPr id="12" name="Picture 2" descr="Martes GIF - Conseguir el mejor gif en GIFER">
            <a:extLst>
              <a:ext uri="{FF2B5EF4-FFF2-40B4-BE49-F238E27FC236}">
                <a16:creationId xmlns:a16="http://schemas.microsoft.com/office/drawing/2014/main" id="{BE1499CF-40B4-402E-9714-B8A026C9344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31535">
            <a:off x="246323" y="594311"/>
            <a:ext cx="3711850" cy="853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Niños en invierno | Vector Gratis">
            <a:extLst>
              <a:ext uri="{FF2B5EF4-FFF2-40B4-BE49-F238E27FC236}">
                <a16:creationId xmlns:a16="http://schemas.microsoft.com/office/drawing/2014/main" id="{BE8BB99F-A144-4CDA-8CCF-C10D2FFAED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724" y="1341370"/>
            <a:ext cx="3982917" cy="398291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33096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E0712E-9C78-45E8-8700-C941CFDFB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C548B42-BE90-49F8-B98A-8D87A7D5BE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Picture 2" descr="200 ideas de Marcos infantiles en 2021 | marcos, bordes y marcos, bordes  para hojas">
            <a:extLst>
              <a:ext uri="{FF2B5EF4-FFF2-40B4-BE49-F238E27FC236}">
                <a16:creationId xmlns:a16="http://schemas.microsoft.com/office/drawing/2014/main" id="{6A067C8A-6794-4708-969E-FA58E9AD5A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29194DCA-4B4C-49C5-A1B4-238D3C62D0C9}"/>
              </a:ext>
            </a:extLst>
          </p:cNvPr>
          <p:cNvSpPr txBox="1">
            <a:spLocks/>
          </p:cNvSpPr>
          <p:nvPr/>
        </p:nvSpPr>
        <p:spPr>
          <a:xfrm rot="21180000">
            <a:off x="-33684" y="489039"/>
            <a:ext cx="439119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28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Práctica motricidad </a:t>
            </a:r>
          </a:p>
          <a:p>
            <a:pPr algn="ctr"/>
            <a:r>
              <a:rPr lang="es-MX" sz="28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fina.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A21658B6-E7A6-43A9-A7AF-21A9DAAA8286}"/>
              </a:ext>
            </a:extLst>
          </p:cNvPr>
          <p:cNvSpPr/>
          <p:nvPr/>
        </p:nvSpPr>
        <p:spPr>
          <a:xfrm>
            <a:off x="2888982" y="5751556"/>
            <a:ext cx="846481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/>
              <a:t>https://www.youtube.com/watch?v=BfwzISgfU4o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67DF2BA-B357-4363-A00C-C8A14ADCEA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506" t="20576" r="19538" b="17568"/>
          <a:stretch/>
        </p:blipFill>
        <p:spPr>
          <a:xfrm>
            <a:off x="3744680" y="549118"/>
            <a:ext cx="7609120" cy="4948587"/>
          </a:xfrm>
          <a:prstGeom prst="rect">
            <a:avLst/>
          </a:prstGeom>
        </p:spPr>
      </p:pic>
      <p:pic>
        <p:nvPicPr>
          <p:cNvPr id="8" name="Picture 2" descr="Colección de niños en invierno | Vector Gratis">
            <a:extLst>
              <a:ext uri="{FF2B5EF4-FFF2-40B4-BE49-F238E27FC236}">
                <a16:creationId xmlns:a16="http://schemas.microsoft.com/office/drawing/2014/main" id="{A0742B95-FE9F-42BC-809E-1AEE6E9047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757" y="1615465"/>
            <a:ext cx="4001894" cy="413609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6649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756" y="525874"/>
            <a:ext cx="10718688" cy="5809961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5869386" y="389963"/>
            <a:ext cx="3859774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latin typeface="Century Gothic" panose="020B0502020202020204" pitchFamily="34" charset="0"/>
              </a:rPr>
              <a:t>Jugar</a:t>
            </a:r>
          </a:p>
        </p:txBody>
      </p:sp>
      <p:sp>
        <p:nvSpPr>
          <p:cNvPr id="3" name="Rectángulo 2"/>
          <p:cNvSpPr/>
          <p:nvPr/>
        </p:nvSpPr>
        <p:spPr>
          <a:xfrm>
            <a:off x="6111079" y="987539"/>
            <a:ext cx="32330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https://youtu.be/Jud_UWNCp5k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2434648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ángulo 15"/>
          <p:cNvSpPr/>
          <p:nvPr/>
        </p:nvSpPr>
        <p:spPr>
          <a:xfrm>
            <a:off x="783771" y="522514"/>
            <a:ext cx="10616541" cy="577140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Rectángulo 4"/>
          <p:cNvSpPr/>
          <p:nvPr/>
        </p:nvSpPr>
        <p:spPr>
          <a:xfrm>
            <a:off x="-1110344" y="747575"/>
            <a:ext cx="14404769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Century Gothic" panose="020B0502020202020204" pitchFamily="34" charset="0"/>
              </a:rPr>
              <a:t>Trazo en el aire del sonido que hace un lobo </a:t>
            </a:r>
          </a:p>
          <a:p>
            <a:pPr algn="ctr"/>
            <a:r>
              <a:rPr lang="es-ES" sz="36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Century Gothic" panose="020B0502020202020204" pitchFamily="34" charset="0"/>
              </a:rPr>
              <a:t>“</a:t>
            </a:r>
            <a:r>
              <a:rPr lang="es-ES" sz="36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Century Gothic" panose="020B0502020202020204" pitchFamily="34" charset="0"/>
              </a:rPr>
              <a:t>au</a:t>
            </a:r>
            <a:r>
              <a:rPr lang="es-ES" sz="36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Century Gothic" panose="020B0502020202020204" pitchFamily="34" charset="0"/>
              </a:rPr>
              <a:t>”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1051" y="3007398"/>
            <a:ext cx="1952889" cy="2046379"/>
          </a:xfrm>
          <a:prstGeom prst="ellipse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8166" y="3007398"/>
            <a:ext cx="1874816" cy="1920023"/>
          </a:xfrm>
          <a:prstGeom prst="ellipse">
            <a:avLst/>
          </a:prstGeom>
        </p:spPr>
      </p:pic>
      <p:pic>
        <p:nvPicPr>
          <p:cNvPr id="12" name="Picture 2" descr="Imagen de señalar con el dedo del niño aislado sobre fondo blanco. | Foto  Premium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5496" b="90611" l="25835" r="6970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352" t="6106" r="24812"/>
          <a:stretch/>
        </p:blipFill>
        <p:spPr bwMode="auto">
          <a:xfrm>
            <a:off x="6195338" y="4470503"/>
            <a:ext cx="1418491" cy="161791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gifs et tubes bonjours - Page 3">
            <a:extLst>
              <a:ext uri="{FF2B5EF4-FFF2-40B4-BE49-F238E27FC236}">
                <a16:creationId xmlns:a16="http://schemas.microsoft.com/office/drawing/2014/main" id="{EF5A5836-640E-40F0-9F08-E62A42C7855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80839" y="1520015"/>
            <a:ext cx="3372885" cy="5009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3692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ángulo 15"/>
          <p:cNvSpPr/>
          <p:nvPr/>
        </p:nvSpPr>
        <p:spPr>
          <a:xfrm>
            <a:off x="783771" y="522514"/>
            <a:ext cx="10616541" cy="57714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Rectángulo 4"/>
          <p:cNvSpPr/>
          <p:nvPr/>
        </p:nvSpPr>
        <p:spPr>
          <a:xfrm>
            <a:off x="-487680" y="664448"/>
            <a:ext cx="1298448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Century Gothic" panose="020B0502020202020204" pitchFamily="34" charset="0"/>
              </a:rPr>
              <a:t>Trazo de diptongos en el aire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3080" y="1637379"/>
            <a:ext cx="1178240" cy="1234645"/>
          </a:xfrm>
          <a:prstGeom prst="ellipse">
            <a:avLst/>
          </a:prstGeom>
        </p:spPr>
      </p:pic>
      <p:pic>
        <p:nvPicPr>
          <p:cNvPr id="8" name="Picture 2" descr="Alfabeto letra minúscula e, patrón de nube o humo, ilustración transparente  flotador aislado sobre fondo de cielo azul, con máscara de opacidad, vector  eps 10 2021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34" t="23069" r="60559" b="22629"/>
          <a:stretch/>
        </p:blipFill>
        <p:spPr bwMode="auto">
          <a:xfrm>
            <a:off x="2529112" y="1563396"/>
            <a:ext cx="1454499" cy="132931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Imagen de señalar con el dedo del niño aislado sobre fondo blanco. | Foto  Premium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5496" b="90611" l="25835" r="6970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352" t="6106" r="24812"/>
          <a:stretch/>
        </p:blipFill>
        <p:spPr bwMode="auto">
          <a:xfrm>
            <a:off x="2577328" y="2489311"/>
            <a:ext cx="1418491" cy="161791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Ilustración de Alfabeto Minúscula Letra O Nube O Patrón De Humo Ilustración  Transparente Flotador Aislado Sobre Fondo Azul Cielo Con Máscara De  Opacidad Vector Eps 10 y más Vectores Libres de Derechos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67" t="20189" r="60078" b="23804"/>
          <a:stretch/>
        </p:blipFill>
        <p:spPr bwMode="auto">
          <a:xfrm>
            <a:off x="4664891" y="3380279"/>
            <a:ext cx="1541235" cy="149571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Ilustración de Alfabeto Minúscula Letra U Nube O Patrón De Humo Ilustración  Transparente Flotador Aislado Sobre Fondo Azul Cielo Con Máscara De  Opacidad Vector Eps 10 y más Vectores Libres de Derechos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36" t="22138" r="60930" b="22343"/>
          <a:stretch/>
        </p:blipFill>
        <p:spPr bwMode="auto">
          <a:xfrm>
            <a:off x="6144081" y="3341726"/>
            <a:ext cx="1584722" cy="153100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Imagen de señalar con el dedo del niño aislado sobre fondo blanco. | Foto  Premium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5496" b="90611" l="25835" r="6970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352" t="6106" r="24812"/>
          <a:stretch/>
        </p:blipFill>
        <p:spPr bwMode="auto">
          <a:xfrm>
            <a:off x="6280651" y="4436466"/>
            <a:ext cx="1418491" cy="161791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Alfabeto letra minúscula e, patrón de nube o humo, ilustración transparente  flotador aislado sobre fondo de cielo azul, con máscara de opacidad, vector  eps 10 2021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34" t="23069" r="60559" b="22629"/>
          <a:stretch/>
        </p:blipFill>
        <p:spPr bwMode="auto">
          <a:xfrm>
            <a:off x="8075989" y="1761295"/>
            <a:ext cx="1454499" cy="132931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Ilustración de Alfabeto Minúscula Letra O Nube O Patrón De Humo Ilustración  Transparente Flotador Aislado Sobre Fondo Azul Cielo Con Máscara De  Opacidad Vector Eps 10 y más Vectores Libres de Derechos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67" t="20189" r="60078" b="23804"/>
          <a:stretch/>
        </p:blipFill>
        <p:spPr bwMode="auto">
          <a:xfrm>
            <a:off x="9543641" y="1651114"/>
            <a:ext cx="1541235" cy="149571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Imagen de señalar con el dedo del niño aislado sobre fondo blanco. | Foto  Premium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5496" b="90611" l="25835" r="6970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352" t="6106" r="24812"/>
          <a:stretch/>
        </p:blipFill>
        <p:spPr bwMode="auto">
          <a:xfrm>
            <a:off x="9679538" y="2599259"/>
            <a:ext cx="1418491" cy="161791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gif animé, blinkie,BISOUS,signature animee - DKA decoKlane">
            <a:extLst>
              <a:ext uri="{FF2B5EF4-FFF2-40B4-BE49-F238E27FC236}">
                <a16:creationId xmlns:a16="http://schemas.microsoft.com/office/drawing/2014/main" id="{A36C2AE5-5A5B-4ABB-813B-FB4B5EA29BC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726" y="3221004"/>
            <a:ext cx="2530948" cy="3143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18380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120" y="540759"/>
            <a:ext cx="10602192" cy="5765037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5756856" y="4288665"/>
            <a:ext cx="55121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7200" dirty="0">
                <a:solidFill>
                  <a:schemeClr val="accent1">
                    <a:lumMod val="50000"/>
                  </a:schemeClr>
                </a:solidFill>
              </a:rPr>
              <a:t>de diptongos</a:t>
            </a:r>
          </a:p>
        </p:txBody>
      </p:sp>
    </p:spTree>
    <p:extLst>
      <p:ext uri="{BB962C8B-B14F-4D97-AF65-F5344CB8AC3E}">
        <p14:creationId xmlns:p14="http://schemas.microsoft.com/office/powerpoint/2010/main" val="22390671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086366-4CC8-4D95-9510-7F80168F5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9544BFD-A762-4332-8295-FE6644B576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1FF8347-4FDB-4BDC-B588-4738619939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BEE7D86F-62CF-432C-9A05-66721635EF73}"/>
              </a:ext>
            </a:extLst>
          </p:cNvPr>
          <p:cNvSpPr/>
          <p:nvPr/>
        </p:nvSpPr>
        <p:spPr>
          <a:xfrm>
            <a:off x="4174610" y="5688074"/>
            <a:ext cx="72585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/>
              <a:t>https://www.youtube.com/watch?v=iekY6l5IeSo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38F80AE-4D90-4210-96EF-0D13A03F64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261" t="20663" r="19457" b="23658"/>
          <a:stretch/>
        </p:blipFill>
        <p:spPr>
          <a:xfrm>
            <a:off x="4373217" y="583573"/>
            <a:ext cx="6980583" cy="4969564"/>
          </a:xfrm>
          <a:prstGeom prst="rect">
            <a:avLst/>
          </a:prstGeom>
        </p:spPr>
      </p:pic>
      <p:pic>
        <p:nvPicPr>
          <p:cNvPr id="7" name="Picture 2" descr="▷ Invierno: Imágenes Animadas, Gifs y Animaciones ¡100% GRATIS!">
            <a:extLst>
              <a:ext uri="{FF2B5EF4-FFF2-40B4-BE49-F238E27FC236}">
                <a16:creationId xmlns:a16="http://schemas.microsoft.com/office/drawing/2014/main" id="{7DAC0A3D-6BFE-4FF1-B75F-E773B6BD76E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727" y="2230280"/>
            <a:ext cx="3697356" cy="3573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7F68A5CC-FECB-42C5-953C-C813545F1E14}"/>
              </a:ext>
            </a:extLst>
          </p:cNvPr>
          <p:cNvSpPr txBox="1">
            <a:spLocks/>
          </p:cNvSpPr>
          <p:nvPr/>
        </p:nvSpPr>
        <p:spPr>
          <a:xfrm rot="21180000">
            <a:off x="620996" y="642081"/>
            <a:ext cx="439119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Práctica motricidad fina</a:t>
            </a:r>
            <a:r>
              <a:rPr lang="es-MX" dirty="0">
                <a:solidFill>
                  <a:schemeClr val="bg1"/>
                </a:solidFill>
                <a:latin typeface="Comic Sans MS" panose="030F0702030302020204" pitchFamily="66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287389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200 ideas de Marcos infantiles en 2021 | marcos, bordes y marcos, bordes  para hojas">
            <a:extLst>
              <a:ext uri="{FF2B5EF4-FFF2-40B4-BE49-F238E27FC236}">
                <a16:creationId xmlns:a16="http://schemas.microsoft.com/office/drawing/2014/main" id="{B71D73F6-3EE4-4816-895D-941CC7A233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7DEA536-6DC3-4EB5-9D5A-190863BBDE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068" t="22099" r="49785" b="24542"/>
          <a:stretch/>
        </p:blipFill>
        <p:spPr>
          <a:xfrm>
            <a:off x="571703" y="434010"/>
            <a:ext cx="8814800" cy="5989980"/>
          </a:xfrm>
          <a:prstGeom prst="rect">
            <a:avLst/>
          </a:prstGeom>
        </p:spPr>
      </p:pic>
      <p:pic>
        <p:nvPicPr>
          <p:cNvPr id="7" name="Picture 2" descr="Colección de Gifs ®: IMÁGENES DE NIÑOS Y NIÑAS EN INVIERNO">
            <a:extLst>
              <a:ext uri="{FF2B5EF4-FFF2-40B4-BE49-F238E27FC236}">
                <a16:creationId xmlns:a16="http://schemas.microsoft.com/office/drawing/2014/main" id="{CD3508AA-7F7D-409B-9E69-E4EA57FCCC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866807" y="2244924"/>
            <a:ext cx="2753490" cy="4179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26BC0BE3-BE8F-49AE-AE04-6DCC153F1A7C}"/>
              </a:ext>
            </a:extLst>
          </p:cNvPr>
          <p:cNvSpPr/>
          <p:nvPr/>
        </p:nvSpPr>
        <p:spPr>
          <a:xfrm flipH="1">
            <a:off x="9014973" y="582138"/>
            <a:ext cx="2457157" cy="1080648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Recordamos</a:t>
            </a:r>
          </a:p>
        </p:txBody>
      </p:sp>
    </p:spTree>
    <p:extLst>
      <p:ext uri="{BB962C8B-B14F-4D97-AF65-F5344CB8AC3E}">
        <p14:creationId xmlns:p14="http://schemas.microsoft.com/office/powerpoint/2010/main" val="30363306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200 ideas de Marcos infantiles en 2021 | marcos, bordes y marcos, bordes  para hojas">
            <a:extLst>
              <a:ext uri="{FF2B5EF4-FFF2-40B4-BE49-F238E27FC236}">
                <a16:creationId xmlns:a16="http://schemas.microsoft.com/office/drawing/2014/main" id="{CD5BA634-D811-4566-9578-1C9C4295EC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9270" y="-67126"/>
            <a:ext cx="12311270" cy="6928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7ED1CE-4F37-4EE9-B218-E97F3058D22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068" t="20895" r="37614" b="24836"/>
          <a:stretch/>
        </p:blipFill>
        <p:spPr>
          <a:xfrm>
            <a:off x="596348" y="465222"/>
            <a:ext cx="9357963" cy="5962082"/>
          </a:xfrm>
          <a:prstGeom prst="rect">
            <a:avLst/>
          </a:prstGeom>
        </p:spPr>
      </p:pic>
      <p:pic>
        <p:nvPicPr>
          <p:cNvPr id="7" name="Picture 2" descr="Niño de invierno, dibujos animados de invierno, personaje animado, niño png  | PNGEgg">
            <a:extLst>
              <a:ext uri="{FF2B5EF4-FFF2-40B4-BE49-F238E27FC236}">
                <a16:creationId xmlns:a16="http://schemas.microsoft.com/office/drawing/2014/main" id="{11C43535-B86E-432C-A996-AA50785CD5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375" b="97625" l="10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8742" y="1464293"/>
            <a:ext cx="4248876" cy="4992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26BC0BE3-BE8F-49AE-AE04-6DCC153F1A7C}"/>
              </a:ext>
            </a:extLst>
          </p:cNvPr>
          <p:cNvSpPr/>
          <p:nvPr/>
        </p:nvSpPr>
        <p:spPr>
          <a:xfrm flipH="1">
            <a:off x="9058967" y="257280"/>
            <a:ext cx="2457157" cy="1080648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Recordamos</a:t>
            </a:r>
          </a:p>
        </p:txBody>
      </p:sp>
    </p:spTree>
    <p:extLst>
      <p:ext uri="{BB962C8B-B14F-4D97-AF65-F5344CB8AC3E}">
        <p14:creationId xmlns:p14="http://schemas.microsoft.com/office/powerpoint/2010/main" val="36297164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200 ideas de Marcos infantiles en 2021 | marcos, bordes y marcos, bordes  para hojas">
            <a:extLst>
              <a:ext uri="{FF2B5EF4-FFF2-40B4-BE49-F238E27FC236}">
                <a16:creationId xmlns:a16="http://schemas.microsoft.com/office/drawing/2014/main" id="{7DE66C1C-437C-4B89-830C-C8BEAEA6F2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D489FFF9-8188-4AD2-B38E-AEFA74602A8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625" t="20288" r="34886" b="23236"/>
          <a:stretch/>
        </p:blipFill>
        <p:spPr>
          <a:xfrm>
            <a:off x="736233" y="424070"/>
            <a:ext cx="8925639" cy="5908300"/>
          </a:xfrm>
          <a:prstGeom prst="rect">
            <a:avLst/>
          </a:prstGeom>
        </p:spPr>
      </p:pic>
      <p:pic>
        <p:nvPicPr>
          <p:cNvPr id="8" name="Picture 2" descr="Ropa de invierno png imágenes | PNGWing">
            <a:extLst>
              <a:ext uri="{FF2B5EF4-FFF2-40B4-BE49-F238E27FC236}">
                <a16:creationId xmlns:a16="http://schemas.microsoft.com/office/drawing/2014/main" id="{7C0080A3-02E8-488B-B2F3-5C6BBAFBEE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300" b="966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5549" y="1483702"/>
            <a:ext cx="4665111" cy="5071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26BC0BE3-BE8F-49AE-AE04-6DCC153F1A7C}"/>
              </a:ext>
            </a:extLst>
          </p:cNvPr>
          <p:cNvSpPr/>
          <p:nvPr/>
        </p:nvSpPr>
        <p:spPr>
          <a:xfrm flipH="1">
            <a:off x="9033275" y="303015"/>
            <a:ext cx="2457157" cy="1080648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Recordamos</a:t>
            </a:r>
          </a:p>
        </p:txBody>
      </p:sp>
    </p:spTree>
    <p:extLst>
      <p:ext uri="{BB962C8B-B14F-4D97-AF65-F5344CB8AC3E}">
        <p14:creationId xmlns:p14="http://schemas.microsoft.com/office/powerpoint/2010/main" val="20023238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ángulo 8"/>
          <p:cNvSpPr/>
          <p:nvPr/>
        </p:nvSpPr>
        <p:spPr>
          <a:xfrm>
            <a:off x="783771" y="522514"/>
            <a:ext cx="10616541" cy="577140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/>
          <p:cNvSpPr/>
          <p:nvPr/>
        </p:nvSpPr>
        <p:spPr>
          <a:xfrm>
            <a:off x="1644105" y="466688"/>
            <a:ext cx="10689749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latin typeface="Century Gothic" panose="020B0502020202020204" pitchFamily="34" charset="0"/>
              </a:rPr>
              <a:t>Libro </a:t>
            </a:r>
            <a:r>
              <a:rPr lang="es-ES" sz="4000" b="1" cap="none" spc="0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latin typeface="Century Gothic" panose="020B0502020202020204" pitchFamily="34" charset="0"/>
              </a:rPr>
              <a:t>Sobrerruedas</a:t>
            </a:r>
            <a:r>
              <a:rPr lang="es-ES" sz="4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latin typeface="Century Gothic" panose="020B0502020202020204" pitchFamily="34" charset="0"/>
              </a:rPr>
              <a:t> pág. 253</a:t>
            </a: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3"/>
          <a:srcRect l="43812" t="25151" r="42545" b="58533"/>
          <a:stretch/>
        </p:blipFill>
        <p:spPr>
          <a:xfrm>
            <a:off x="1086679" y="1230400"/>
            <a:ext cx="3290498" cy="396138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1E32A8B9-0763-4045-9443-699F47AFA015}"/>
              </a:ext>
            </a:extLst>
          </p:cNvPr>
          <p:cNvSpPr/>
          <p:nvPr/>
        </p:nvSpPr>
        <p:spPr>
          <a:xfrm>
            <a:off x="4788897" y="5714294"/>
            <a:ext cx="66823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400" dirty="0"/>
              <a:t>https://www.youtube.com/watch?v=rW9dzt4EEWw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E5380EB-7C3C-42DA-9027-20992E96169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228" t="24433" r="40163" b="24059"/>
          <a:stretch/>
        </p:blipFill>
        <p:spPr>
          <a:xfrm>
            <a:off x="4553654" y="1420256"/>
            <a:ext cx="6551667" cy="4294038"/>
          </a:xfrm>
          <a:prstGeom prst="rect">
            <a:avLst/>
          </a:prstGeom>
        </p:spPr>
      </p:pic>
      <p:pic>
        <p:nvPicPr>
          <p:cNvPr id="8" name="Picture 2" descr="Niño escribiendo: vectores, gráfico vectorial, Niño escribiendo imágenes  vectoriales de stock | Depositphotos®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2197" y="820631"/>
            <a:ext cx="1199250" cy="119925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blinkie noel, perenoel, ange,neige,gif animé - DKA decoKlane">
            <a:extLst>
              <a:ext uri="{FF2B5EF4-FFF2-40B4-BE49-F238E27FC236}">
                <a16:creationId xmlns:a16="http://schemas.microsoft.com/office/drawing/2014/main" id="{A247DEA7-E1AB-45F1-85D0-F19BBE88D22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35562" y="4235462"/>
            <a:ext cx="1667908" cy="215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29628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ángulo 8"/>
          <p:cNvSpPr/>
          <p:nvPr/>
        </p:nvSpPr>
        <p:spPr>
          <a:xfrm>
            <a:off x="785796" y="532948"/>
            <a:ext cx="10616541" cy="577140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/>
          <p:cNvSpPr/>
          <p:nvPr/>
        </p:nvSpPr>
        <p:spPr>
          <a:xfrm>
            <a:off x="875479" y="466688"/>
            <a:ext cx="10689749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latin typeface="Century Gothic" panose="020B0502020202020204" pitchFamily="34" charset="0"/>
              </a:rPr>
              <a:t>Libro </a:t>
            </a:r>
            <a:r>
              <a:rPr lang="es-ES" sz="4000" b="1" cap="none" spc="0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latin typeface="Century Gothic" panose="020B0502020202020204" pitchFamily="34" charset="0"/>
              </a:rPr>
              <a:t>Sobrerruedas</a:t>
            </a:r>
            <a:r>
              <a:rPr lang="es-ES" sz="4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latin typeface="Century Gothic" panose="020B0502020202020204" pitchFamily="34" charset="0"/>
              </a:rPr>
              <a:t> pág. 253 </a:t>
            </a: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3"/>
          <a:srcRect l="43637" t="41316" r="42736" b="41514"/>
          <a:stretch/>
        </p:blipFill>
        <p:spPr>
          <a:xfrm>
            <a:off x="1000351" y="1581509"/>
            <a:ext cx="4857110" cy="3395533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F0E3FF16-7EDF-4B49-8E4A-9127CF2787BD}"/>
              </a:ext>
            </a:extLst>
          </p:cNvPr>
          <p:cNvSpPr/>
          <p:nvPr/>
        </p:nvSpPr>
        <p:spPr>
          <a:xfrm>
            <a:off x="3682477" y="5504789"/>
            <a:ext cx="72122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/>
              <a:t>https://www.youtube.com/watch?v=zyE_jJufzPc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E9F837D-C0A3-4858-A3B6-D58EB94BBC2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954" t="24045" r="39946" b="23722"/>
          <a:stretch/>
        </p:blipFill>
        <p:spPr>
          <a:xfrm>
            <a:off x="6334541" y="1014197"/>
            <a:ext cx="5077681" cy="4180111"/>
          </a:xfrm>
          <a:prstGeom prst="rect">
            <a:avLst/>
          </a:prstGeom>
        </p:spPr>
      </p:pic>
      <p:pic>
        <p:nvPicPr>
          <p:cNvPr id="8" name="Picture 2" descr="Niño escribiendo: vectores, gráfico vectorial, Niño escribiendo imágenes  vectoriales de stock | Depositphotos®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2197" y="820631"/>
            <a:ext cx="1199250" cy="119925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iver Gif Anime - Hiver gifs animes 0564273">
            <a:extLst>
              <a:ext uri="{FF2B5EF4-FFF2-40B4-BE49-F238E27FC236}">
                <a16:creationId xmlns:a16="http://schemas.microsoft.com/office/drawing/2014/main" id="{FB10E38D-A88D-49BB-9FF9-67F9C3CF76A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438" y="3315757"/>
            <a:ext cx="3001410" cy="3395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46528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ángulo 8"/>
          <p:cNvSpPr/>
          <p:nvPr/>
        </p:nvSpPr>
        <p:spPr>
          <a:xfrm>
            <a:off x="783771" y="522514"/>
            <a:ext cx="10616541" cy="577140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/>
          <p:cNvSpPr/>
          <p:nvPr/>
        </p:nvSpPr>
        <p:spPr>
          <a:xfrm>
            <a:off x="875479" y="466688"/>
            <a:ext cx="10689749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latin typeface="Century Gothic" panose="020B0502020202020204" pitchFamily="34" charset="0"/>
              </a:rPr>
              <a:t>Libro </a:t>
            </a:r>
            <a:r>
              <a:rPr lang="es-ES" sz="4000" b="1" cap="none" spc="0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latin typeface="Century Gothic" panose="020B0502020202020204" pitchFamily="34" charset="0"/>
              </a:rPr>
              <a:t>Sobrerruedas</a:t>
            </a:r>
            <a:r>
              <a:rPr lang="es-ES" sz="4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latin typeface="Century Gothic" panose="020B0502020202020204" pitchFamily="34" charset="0"/>
              </a:rPr>
              <a:t> pág. 253</a:t>
            </a: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3"/>
          <a:srcRect l="43233" t="57740" r="42562" b="23635"/>
          <a:stretch/>
        </p:blipFill>
        <p:spPr>
          <a:xfrm>
            <a:off x="1790645" y="1354088"/>
            <a:ext cx="3728193" cy="3339313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91BD3846-F4E0-4657-8017-9E83102AFC8D}"/>
              </a:ext>
            </a:extLst>
          </p:cNvPr>
          <p:cNvSpPr/>
          <p:nvPr/>
        </p:nvSpPr>
        <p:spPr>
          <a:xfrm>
            <a:off x="2982705" y="5380251"/>
            <a:ext cx="77791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/>
              <a:t>https://www.youtube.com/watch?v=eWHKezxA00Q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7B34DB5-8887-49B9-A474-16568142886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349" t="24348" r="54064" b="23839"/>
          <a:stretch/>
        </p:blipFill>
        <p:spPr>
          <a:xfrm>
            <a:off x="6084641" y="1706163"/>
            <a:ext cx="4534682" cy="3551583"/>
          </a:xfrm>
          <a:prstGeom prst="rect">
            <a:avLst/>
          </a:prstGeom>
        </p:spPr>
      </p:pic>
      <p:pic>
        <p:nvPicPr>
          <p:cNvPr id="8" name="Picture 2" descr="Niño escribiendo: vectores, gráfico vectorial, Niño escribiendo imágenes  vectoriales de stock | Depositphotos®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2197" y="820631"/>
            <a:ext cx="1199250" cy="119925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Niños en invierno | Vector Gratis">
            <a:extLst>
              <a:ext uri="{FF2B5EF4-FFF2-40B4-BE49-F238E27FC236}">
                <a16:creationId xmlns:a16="http://schemas.microsoft.com/office/drawing/2014/main" id="{CD8DB6AD-683D-4FD0-A8AD-05BE31AE2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259" y="3647866"/>
            <a:ext cx="2743446" cy="274344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4305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ángulo 8"/>
          <p:cNvSpPr/>
          <p:nvPr/>
        </p:nvSpPr>
        <p:spPr>
          <a:xfrm>
            <a:off x="783771" y="522514"/>
            <a:ext cx="10616541" cy="577140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/>
          <p:cNvSpPr/>
          <p:nvPr/>
        </p:nvSpPr>
        <p:spPr>
          <a:xfrm>
            <a:off x="875479" y="466688"/>
            <a:ext cx="10689749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latin typeface="Century Gothic" panose="020B0502020202020204" pitchFamily="34" charset="0"/>
              </a:rPr>
              <a:t>Libro </a:t>
            </a:r>
            <a:r>
              <a:rPr lang="es-ES" sz="4000" b="1" cap="none" spc="0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latin typeface="Century Gothic" panose="020B0502020202020204" pitchFamily="34" charset="0"/>
              </a:rPr>
              <a:t>Sobrerruedas</a:t>
            </a:r>
            <a:r>
              <a:rPr lang="es-ES" sz="4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latin typeface="Century Gothic" panose="020B0502020202020204" pitchFamily="34" charset="0"/>
              </a:rPr>
              <a:t> p. 253 y 106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4" t="8622" r="7182" b="17387"/>
          <a:stretch/>
        </p:blipFill>
        <p:spPr>
          <a:xfrm rot="16200000">
            <a:off x="5073478" y="85477"/>
            <a:ext cx="4870473" cy="716032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/>
          <a:srcRect l="42444" t="23019" r="40828" b="23636"/>
          <a:stretch/>
        </p:blipFill>
        <p:spPr>
          <a:xfrm>
            <a:off x="960335" y="1230400"/>
            <a:ext cx="2803303" cy="5026038"/>
          </a:xfrm>
          <a:prstGeom prst="rect">
            <a:avLst/>
          </a:prstGeom>
        </p:spPr>
      </p:pic>
      <p:pic>
        <p:nvPicPr>
          <p:cNvPr id="8" name="Picture 2" descr="Niño escribiendo: vectores, gráfico vectorial, Niño escribiendo imágenes  vectoriales de stock | Depositphotos®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2197" y="820631"/>
            <a:ext cx="1199250" cy="119925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92142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58E1934C-B4FB-45B8-AAC8-52992971A2D2}"/>
              </a:ext>
            </a:extLst>
          </p:cNvPr>
          <p:cNvSpPr/>
          <p:nvPr/>
        </p:nvSpPr>
        <p:spPr>
          <a:xfrm>
            <a:off x="3621804" y="5642977"/>
            <a:ext cx="84233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/>
              <a:t>https://www.youtube.com/watch?v=c_xeSL4AaaI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1F7B2FEE-4461-48CA-A339-658132E402E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587" t="22015" r="19675" b="17726"/>
          <a:stretch/>
        </p:blipFill>
        <p:spPr>
          <a:xfrm>
            <a:off x="4635916" y="674698"/>
            <a:ext cx="6775823" cy="4584387"/>
          </a:xfrm>
          <a:prstGeom prst="rect">
            <a:avLst/>
          </a:prstGeom>
        </p:spPr>
      </p:pic>
      <p:pic>
        <p:nvPicPr>
          <p:cNvPr id="11" name="Picture 2" descr="Latest Invierno GIFs | Gfycat">
            <a:extLst>
              <a:ext uri="{FF2B5EF4-FFF2-40B4-BE49-F238E27FC236}">
                <a16:creationId xmlns:a16="http://schemas.microsoft.com/office/drawing/2014/main" id="{4053A1EE-4B11-42CD-A86E-5B9CCFF78AC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262" y="1169754"/>
            <a:ext cx="3935580" cy="408933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E19F8ACF-274A-4BD4-81B6-D5D63B72A294}"/>
              </a:ext>
            </a:extLst>
          </p:cNvPr>
          <p:cNvSpPr txBox="1">
            <a:spLocks/>
          </p:cNvSpPr>
          <p:nvPr/>
        </p:nvSpPr>
        <p:spPr>
          <a:xfrm rot="21180000">
            <a:off x="844668" y="4788249"/>
            <a:ext cx="439119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Pausa activa.</a:t>
            </a:r>
          </a:p>
        </p:txBody>
      </p:sp>
      <p:pic>
        <p:nvPicPr>
          <p:cNvPr id="13" name="Picture 4" descr="Miercoles Sticker by Biliteracy Now for iOS &amp;amp; Android | GIPHY">
            <a:extLst>
              <a:ext uri="{FF2B5EF4-FFF2-40B4-BE49-F238E27FC236}">
                <a16:creationId xmlns:a16="http://schemas.microsoft.com/office/drawing/2014/main" id="{AAC0E311-C5D9-4AC4-8E05-D9DAF15357E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0" y="-306318"/>
            <a:ext cx="4419140" cy="2951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36049B99-4370-48C2-BF4F-89DC9149421A}"/>
              </a:ext>
            </a:extLst>
          </p:cNvPr>
          <p:cNvSpPr txBox="1">
            <a:spLocks/>
          </p:cNvSpPr>
          <p:nvPr/>
        </p:nvSpPr>
        <p:spPr>
          <a:xfrm rot="21180000">
            <a:off x="180317" y="5137830"/>
            <a:ext cx="439119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Pausa activa.</a:t>
            </a:r>
          </a:p>
        </p:txBody>
      </p:sp>
      <p:pic>
        <p:nvPicPr>
          <p:cNvPr id="8" name="Picture 2" descr="Enfants - Filles - Neige - Vent - Gif animé - Gratuit - Le Monde des Gifs">
            <a:extLst>
              <a:ext uri="{FF2B5EF4-FFF2-40B4-BE49-F238E27FC236}">
                <a16:creationId xmlns:a16="http://schemas.microsoft.com/office/drawing/2014/main" id="{FCE20055-C6EC-402E-BA80-21115BF873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393" y="1333233"/>
            <a:ext cx="3615772" cy="4191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3F4852AA-638E-4F6C-8514-D8732229D88D}"/>
              </a:ext>
            </a:extLst>
          </p:cNvPr>
          <p:cNvSpPr/>
          <p:nvPr/>
        </p:nvSpPr>
        <p:spPr>
          <a:xfrm>
            <a:off x="3934803" y="5746834"/>
            <a:ext cx="74479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/>
              <a:t>https://www.youtube.com/watch?v=8dh27sFsg_s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B2DDB805-ACE4-4C49-B34F-CD2052FA406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261" t="24818" r="40381" b="21649"/>
          <a:stretch/>
        </p:blipFill>
        <p:spPr>
          <a:xfrm>
            <a:off x="3571414" y="519955"/>
            <a:ext cx="7842158" cy="5226879"/>
          </a:xfrm>
          <a:prstGeom prst="rect">
            <a:avLst/>
          </a:prstGeom>
        </p:spPr>
      </p:pic>
      <p:pic>
        <p:nvPicPr>
          <p:cNvPr id="13" name="Picture 4" descr="Ya en el tercer piso : Tarea jueves 28 de mayo">
            <a:extLst>
              <a:ext uri="{FF2B5EF4-FFF2-40B4-BE49-F238E27FC236}">
                <a16:creationId xmlns:a16="http://schemas.microsoft.com/office/drawing/2014/main" id="{ADF81E4E-D0AB-4702-85ED-BA585E73626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428" y="519955"/>
            <a:ext cx="2937701" cy="829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01348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342AC3-38E5-4EAA-97DB-925953A76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69E2839-789C-4AD8-ADCC-5D8C8E5F56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01725C8-41C1-44C8-AC8B-E191FE586E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F4B714A0-3863-4DAF-922F-6F1091E77126}"/>
              </a:ext>
            </a:extLst>
          </p:cNvPr>
          <p:cNvSpPr/>
          <p:nvPr/>
        </p:nvSpPr>
        <p:spPr>
          <a:xfrm>
            <a:off x="3136452" y="5802003"/>
            <a:ext cx="831234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>
                <a:solidFill>
                  <a:schemeClr val="accent1">
                    <a:lumMod val="75000"/>
                  </a:schemeClr>
                </a:solidFill>
              </a:rPr>
              <a:t>https://www.youtube.com/watch?v=7-Kay0zTPrI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3D9FFAF-12B5-4C2E-9ED2-BF4B9E5AD1C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598" t="24044" r="43098" b="29363"/>
          <a:stretch/>
        </p:blipFill>
        <p:spPr>
          <a:xfrm>
            <a:off x="4131366" y="590585"/>
            <a:ext cx="7222434" cy="5211418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872477EC-0C42-4CF8-9FE8-50BC05A6AC82}"/>
              </a:ext>
            </a:extLst>
          </p:cNvPr>
          <p:cNvSpPr txBox="1">
            <a:spLocks/>
          </p:cNvSpPr>
          <p:nvPr/>
        </p:nvSpPr>
        <p:spPr>
          <a:xfrm rot="21180000">
            <a:off x="807615" y="481807"/>
            <a:ext cx="4391191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Práctica de motricidad fina</a:t>
            </a:r>
            <a:r>
              <a:rPr lang="es-MX" dirty="0">
                <a:solidFill>
                  <a:schemeClr val="bg1"/>
                </a:solidFill>
                <a:latin typeface="Comic Sans MS" panose="030F0702030302020204" pitchFamily="66" charset="0"/>
              </a:rPr>
              <a:t>.</a:t>
            </a:r>
          </a:p>
        </p:txBody>
      </p:sp>
      <p:pic>
        <p:nvPicPr>
          <p:cNvPr id="8" name="Picture 2" descr="Niños haciendo ángeles de nieve | Vector Gratis">
            <a:extLst>
              <a:ext uri="{FF2B5EF4-FFF2-40B4-BE49-F238E27FC236}">
                <a16:creationId xmlns:a16="http://schemas.microsoft.com/office/drawing/2014/main" id="{CE8B7583-AEC7-47E7-87C2-BEF8F15E14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664" y="1995128"/>
            <a:ext cx="3324702" cy="380687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82638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200 ideas de Marcos infantiles en 2021 | marcos, bordes y marcos, bordes  para hojas">
            <a:extLst>
              <a:ext uri="{FF2B5EF4-FFF2-40B4-BE49-F238E27FC236}">
                <a16:creationId xmlns:a16="http://schemas.microsoft.com/office/drawing/2014/main" id="{B71D73F6-3EE4-4816-895D-941CC7A233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7DEA536-6DC3-4EB5-9D5A-190863BBDE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068" t="22099" r="49785" b="24542"/>
          <a:stretch/>
        </p:blipFill>
        <p:spPr>
          <a:xfrm>
            <a:off x="571703" y="434010"/>
            <a:ext cx="8814800" cy="5989980"/>
          </a:xfrm>
          <a:prstGeom prst="rect">
            <a:avLst/>
          </a:prstGeom>
        </p:spPr>
      </p:pic>
      <p:pic>
        <p:nvPicPr>
          <p:cNvPr id="7" name="Picture 2" descr="Colección de Gifs ®: IMÁGENES DE NIÑOS Y NIÑAS EN INVIERNO">
            <a:extLst>
              <a:ext uri="{FF2B5EF4-FFF2-40B4-BE49-F238E27FC236}">
                <a16:creationId xmlns:a16="http://schemas.microsoft.com/office/drawing/2014/main" id="{CD3508AA-7F7D-409B-9E69-E4EA57FCCC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866807" y="2244924"/>
            <a:ext cx="2753490" cy="4179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26BC0BE3-BE8F-49AE-AE04-6DCC153F1A7C}"/>
              </a:ext>
            </a:extLst>
          </p:cNvPr>
          <p:cNvSpPr/>
          <p:nvPr/>
        </p:nvSpPr>
        <p:spPr>
          <a:xfrm flipH="1">
            <a:off x="9014973" y="582138"/>
            <a:ext cx="2457157" cy="1080648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Recordamos</a:t>
            </a:r>
          </a:p>
        </p:txBody>
      </p:sp>
    </p:spTree>
    <p:extLst>
      <p:ext uri="{BB962C8B-B14F-4D97-AF65-F5344CB8AC3E}">
        <p14:creationId xmlns:p14="http://schemas.microsoft.com/office/powerpoint/2010/main" val="223516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200 ideas de Marcos infantiles en 2021 | marcos, bordes y marcos, bordes  para hojas">
            <a:extLst>
              <a:ext uri="{FF2B5EF4-FFF2-40B4-BE49-F238E27FC236}">
                <a16:creationId xmlns:a16="http://schemas.microsoft.com/office/drawing/2014/main" id="{CD5BA634-D811-4566-9578-1C9C4295EC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9270" y="-67126"/>
            <a:ext cx="12311270" cy="6928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7ED1CE-4F37-4EE9-B218-E97F3058D22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068" t="20895" r="37614" b="24836"/>
          <a:stretch/>
        </p:blipFill>
        <p:spPr>
          <a:xfrm>
            <a:off x="596348" y="465222"/>
            <a:ext cx="9357963" cy="5962082"/>
          </a:xfrm>
          <a:prstGeom prst="rect">
            <a:avLst/>
          </a:prstGeom>
        </p:spPr>
      </p:pic>
      <p:pic>
        <p:nvPicPr>
          <p:cNvPr id="7" name="Picture 2" descr="Niño de invierno, dibujos animados de invierno, personaje animado, niño png  | PNGEgg">
            <a:extLst>
              <a:ext uri="{FF2B5EF4-FFF2-40B4-BE49-F238E27FC236}">
                <a16:creationId xmlns:a16="http://schemas.microsoft.com/office/drawing/2014/main" id="{11C43535-B86E-432C-A996-AA50785CD5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375" b="97625" l="10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8742" y="1464293"/>
            <a:ext cx="4248876" cy="4992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26BC0BE3-BE8F-49AE-AE04-6DCC153F1A7C}"/>
              </a:ext>
            </a:extLst>
          </p:cNvPr>
          <p:cNvSpPr/>
          <p:nvPr/>
        </p:nvSpPr>
        <p:spPr>
          <a:xfrm flipH="1">
            <a:off x="9058967" y="257280"/>
            <a:ext cx="2457157" cy="1080648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Recordamos</a:t>
            </a:r>
          </a:p>
        </p:txBody>
      </p:sp>
    </p:spTree>
    <p:extLst>
      <p:ext uri="{BB962C8B-B14F-4D97-AF65-F5344CB8AC3E}">
        <p14:creationId xmlns:p14="http://schemas.microsoft.com/office/powerpoint/2010/main" val="7009346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200 ideas de Marcos infantiles en 2021 | marcos, bordes y marcos, bordes  para hojas">
            <a:extLst>
              <a:ext uri="{FF2B5EF4-FFF2-40B4-BE49-F238E27FC236}">
                <a16:creationId xmlns:a16="http://schemas.microsoft.com/office/drawing/2014/main" id="{7DE66C1C-437C-4B89-830C-C8BEAEA6F2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D489FFF9-8188-4AD2-B38E-AEFA74602A8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625" t="20288" r="34886" b="23236"/>
          <a:stretch/>
        </p:blipFill>
        <p:spPr>
          <a:xfrm>
            <a:off x="736233" y="424070"/>
            <a:ext cx="8925639" cy="5908300"/>
          </a:xfrm>
          <a:prstGeom prst="rect">
            <a:avLst/>
          </a:prstGeom>
        </p:spPr>
      </p:pic>
      <p:pic>
        <p:nvPicPr>
          <p:cNvPr id="8" name="Picture 2" descr="Ropa de invierno png imágenes | PNGWing">
            <a:extLst>
              <a:ext uri="{FF2B5EF4-FFF2-40B4-BE49-F238E27FC236}">
                <a16:creationId xmlns:a16="http://schemas.microsoft.com/office/drawing/2014/main" id="{7C0080A3-02E8-488B-B2F3-5C6BBAFBEE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300" b="966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5549" y="1483702"/>
            <a:ext cx="4665111" cy="5071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26BC0BE3-BE8F-49AE-AE04-6DCC153F1A7C}"/>
              </a:ext>
            </a:extLst>
          </p:cNvPr>
          <p:cNvSpPr/>
          <p:nvPr/>
        </p:nvSpPr>
        <p:spPr>
          <a:xfrm flipH="1">
            <a:off x="9033275" y="303015"/>
            <a:ext cx="2457157" cy="1080648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Recordamos</a:t>
            </a:r>
          </a:p>
        </p:txBody>
      </p:sp>
    </p:spTree>
    <p:extLst>
      <p:ext uri="{BB962C8B-B14F-4D97-AF65-F5344CB8AC3E}">
        <p14:creationId xmlns:p14="http://schemas.microsoft.com/office/powerpoint/2010/main" val="9325452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DF8D025E-5B63-472A-BE89-F283F35EC22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359" t="31199" r="34293" b="9449"/>
          <a:stretch/>
        </p:blipFill>
        <p:spPr>
          <a:xfrm>
            <a:off x="3950660" y="662609"/>
            <a:ext cx="7220924" cy="5433391"/>
          </a:xfrm>
          <a:prstGeom prst="rect">
            <a:avLst/>
          </a:prstGeom>
        </p:spPr>
      </p:pic>
      <p:pic>
        <p:nvPicPr>
          <p:cNvPr id="1026" name="Picture 2" descr="palomita correcto - Español Sí">
            <a:extLst>
              <a:ext uri="{FF2B5EF4-FFF2-40B4-BE49-F238E27FC236}">
                <a16:creationId xmlns:a16="http://schemas.microsoft.com/office/drawing/2014/main" id="{DEBC245A-ED25-4AEC-9F56-B3D98CF7DB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325" y="1259741"/>
            <a:ext cx="899492" cy="92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F4AED99D-1C30-4DFD-8ACD-14BE6F5266E1}"/>
              </a:ext>
            </a:extLst>
          </p:cNvPr>
          <p:cNvSpPr txBox="1">
            <a:spLocks/>
          </p:cNvSpPr>
          <p:nvPr/>
        </p:nvSpPr>
        <p:spPr>
          <a:xfrm rot="21180000">
            <a:off x="844668" y="4788249"/>
            <a:ext cx="439119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Ejercicio.</a:t>
            </a:r>
          </a:p>
        </p:txBody>
      </p:sp>
      <p:pic>
        <p:nvPicPr>
          <p:cNvPr id="7" name="Picture 2" descr="palomita correcto - Español Sí">
            <a:extLst>
              <a:ext uri="{FF2B5EF4-FFF2-40B4-BE49-F238E27FC236}">
                <a16:creationId xmlns:a16="http://schemas.microsoft.com/office/drawing/2014/main" id="{076BD4E6-5362-4B2D-B109-873F981A3F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863" y="2170437"/>
            <a:ext cx="899492" cy="92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palomita correcto - Español Sí">
            <a:extLst>
              <a:ext uri="{FF2B5EF4-FFF2-40B4-BE49-F238E27FC236}">
                <a16:creationId xmlns:a16="http://schemas.microsoft.com/office/drawing/2014/main" id="{A6674CB2-6AC9-4A2A-AAEB-C843C2DDD7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610" y="3101790"/>
            <a:ext cx="899492" cy="92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palomita correcto - Español Sí">
            <a:extLst>
              <a:ext uri="{FF2B5EF4-FFF2-40B4-BE49-F238E27FC236}">
                <a16:creationId xmlns:a16="http://schemas.microsoft.com/office/drawing/2014/main" id="{A2B63B49-859C-4573-AADE-B5F1E21746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223" y="4002158"/>
            <a:ext cx="899492" cy="92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AS 488,414 MEJORES IMÁGENES, FOTOS DE ARCHIVO Y VECTORES DE Palomita |  Adobe Stock">
            <a:extLst>
              <a:ext uri="{FF2B5EF4-FFF2-40B4-BE49-F238E27FC236}">
                <a16:creationId xmlns:a16="http://schemas.microsoft.com/office/drawing/2014/main" id="{83F88D83-1D8E-4D90-90C9-663F424154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167" b="90000" l="4167" r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7127"/>
          <a:stretch/>
        </p:blipFill>
        <p:spPr bwMode="auto">
          <a:xfrm>
            <a:off x="2539296" y="1695854"/>
            <a:ext cx="390948" cy="45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LAS 488,414 MEJORES IMÁGENES, FOTOS DE ARCHIVO Y VECTORES DE Palomita |  Adobe Stock">
            <a:extLst>
              <a:ext uri="{FF2B5EF4-FFF2-40B4-BE49-F238E27FC236}">
                <a16:creationId xmlns:a16="http://schemas.microsoft.com/office/drawing/2014/main" id="{26F36A0E-7799-4F2A-9A1F-385F61FE30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167" b="90000" l="4167" r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7127"/>
          <a:stretch/>
        </p:blipFill>
        <p:spPr bwMode="auto">
          <a:xfrm>
            <a:off x="2487125" y="2538125"/>
            <a:ext cx="390948" cy="45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LAS 488,414 MEJORES IMÁGENES, FOTOS DE ARCHIVO Y VECTORES DE Palomita |  Adobe Stock">
            <a:extLst>
              <a:ext uri="{FF2B5EF4-FFF2-40B4-BE49-F238E27FC236}">
                <a16:creationId xmlns:a16="http://schemas.microsoft.com/office/drawing/2014/main" id="{4785326A-08A8-46FC-9439-7FF6892E87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167" b="90000" l="4167" r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7127"/>
          <a:stretch/>
        </p:blipFill>
        <p:spPr bwMode="auto">
          <a:xfrm>
            <a:off x="2516933" y="3352600"/>
            <a:ext cx="390948" cy="45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opo de Nieve - PicMix">
            <a:extLst>
              <a:ext uri="{FF2B5EF4-FFF2-40B4-BE49-F238E27FC236}">
                <a16:creationId xmlns:a16="http://schemas.microsoft.com/office/drawing/2014/main" id="{6DD113F4-16BA-4037-9CC8-F40ADFBAEDD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4080" y="218853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olección de niños en invierno | Vector Gratis">
            <a:extLst>
              <a:ext uri="{FF2B5EF4-FFF2-40B4-BE49-F238E27FC236}">
                <a16:creationId xmlns:a16="http://schemas.microsoft.com/office/drawing/2014/main" id="{051051F9-6942-49DA-80B4-98254CFD9C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07" y="72606"/>
            <a:ext cx="1603426" cy="165719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02696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DF8D025E-5B63-472A-BE89-F283F35EC22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359" t="73686" r="34293" b="9449"/>
          <a:stretch/>
        </p:blipFill>
        <p:spPr>
          <a:xfrm>
            <a:off x="3824816" y="2188668"/>
            <a:ext cx="7220924" cy="3737109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F4AED99D-1C30-4DFD-8ACD-14BE6F5266E1}"/>
              </a:ext>
            </a:extLst>
          </p:cNvPr>
          <p:cNvSpPr txBox="1">
            <a:spLocks/>
          </p:cNvSpPr>
          <p:nvPr/>
        </p:nvSpPr>
        <p:spPr>
          <a:xfrm rot="21180000">
            <a:off x="844668" y="4788249"/>
            <a:ext cx="439119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Cierre.</a:t>
            </a:r>
          </a:p>
        </p:txBody>
      </p:sp>
      <p:pic>
        <p:nvPicPr>
          <p:cNvPr id="1030" name="Picture 6" descr="Copo de Nieve - PicMix">
            <a:extLst>
              <a:ext uri="{FF2B5EF4-FFF2-40B4-BE49-F238E27FC236}">
                <a16:creationId xmlns:a16="http://schemas.microsoft.com/office/drawing/2014/main" id="{6DD113F4-16BA-4037-9CC8-F40ADFBAEDD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259" y="1886778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B8EE319-D714-4DF0-B93B-24B6D07FD4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600" t="38437" r="47330" b="56569"/>
          <a:stretch/>
        </p:blipFill>
        <p:spPr>
          <a:xfrm>
            <a:off x="3584659" y="627925"/>
            <a:ext cx="6182193" cy="1058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5338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4040F837-2218-4932-829F-ED6129288552}"/>
              </a:ext>
            </a:extLst>
          </p:cNvPr>
          <p:cNvSpPr txBox="1">
            <a:spLocks/>
          </p:cNvSpPr>
          <p:nvPr/>
        </p:nvSpPr>
        <p:spPr>
          <a:xfrm rot="21180000">
            <a:off x="326091" y="5511273"/>
            <a:ext cx="439119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Pausa activa.</a:t>
            </a:r>
          </a:p>
        </p:txBody>
      </p:sp>
      <p:pic>
        <p:nvPicPr>
          <p:cNvPr id="4" name="Picture 2" descr="Enfant - Fille - Parapluie - Neige - Gif animé - Gratuit - Le Monde des Gifs">
            <a:extLst>
              <a:ext uri="{FF2B5EF4-FFF2-40B4-BE49-F238E27FC236}">
                <a16:creationId xmlns:a16="http://schemas.microsoft.com/office/drawing/2014/main" id="{FA437B3F-1591-4D90-B390-3BD4BD1ABAD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021" y="1333500"/>
            <a:ext cx="3820895" cy="4675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0F3BB26B-AB45-4A88-B123-CDD4C94F4F49}"/>
              </a:ext>
            </a:extLst>
          </p:cNvPr>
          <p:cNvSpPr/>
          <p:nvPr/>
        </p:nvSpPr>
        <p:spPr>
          <a:xfrm>
            <a:off x="3552593" y="5650834"/>
            <a:ext cx="78243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/>
              <a:t>https://www.youtube.com/watch?v=mLD2qxD3mJQ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8A1853D-1210-46BF-853D-F2C815443EF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228" t="24432" r="40706" b="23368"/>
          <a:stretch/>
        </p:blipFill>
        <p:spPr>
          <a:xfrm>
            <a:off x="4633004" y="519510"/>
            <a:ext cx="6883303" cy="4966889"/>
          </a:xfrm>
          <a:prstGeom prst="rect">
            <a:avLst/>
          </a:prstGeom>
        </p:spPr>
      </p:pic>
      <p:pic>
        <p:nvPicPr>
          <p:cNvPr id="7" name="Picture 4" descr="80 Imágenes de Felíz viernes con frases para el fin de semana">
            <a:extLst>
              <a:ext uri="{FF2B5EF4-FFF2-40B4-BE49-F238E27FC236}">
                <a16:creationId xmlns:a16="http://schemas.microsoft.com/office/drawing/2014/main" id="{08CE649E-322A-47C5-ACA8-26F11EFB1F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830" y="365125"/>
            <a:ext cx="3458482" cy="96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46207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87EFD27A-20AF-484C-A854-31C050AC5C1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435" t="21822" r="26521" b="17121"/>
          <a:stretch/>
        </p:blipFill>
        <p:spPr>
          <a:xfrm>
            <a:off x="4665272" y="499873"/>
            <a:ext cx="6718853" cy="4800714"/>
          </a:xfrm>
          <a:prstGeom prst="rect">
            <a:avLst/>
          </a:prstGeom>
        </p:spPr>
      </p:pic>
      <p:pic>
        <p:nvPicPr>
          <p:cNvPr id="11" name="Picture 2" descr="▷ Invierno: Imágenes Animadas, Gifs y Animaciones ¡100% GRATIS!">
            <a:extLst>
              <a:ext uri="{FF2B5EF4-FFF2-40B4-BE49-F238E27FC236}">
                <a16:creationId xmlns:a16="http://schemas.microsoft.com/office/drawing/2014/main" id="{7B66DBD8-8DC7-46BC-B337-6A9400B3F12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826" y="993914"/>
            <a:ext cx="4770783" cy="5373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A6744790-29CE-46D7-87A9-1ED1BAF461E0}"/>
              </a:ext>
            </a:extLst>
          </p:cNvPr>
          <p:cNvSpPr txBox="1">
            <a:spLocks/>
          </p:cNvSpPr>
          <p:nvPr/>
        </p:nvSpPr>
        <p:spPr>
          <a:xfrm rot="21180000">
            <a:off x="209673" y="158389"/>
            <a:ext cx="439119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36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Práctica lenguaje.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CD4B558B-8C6C-4D4E-8DEC-AB1EEEB73362}"/>
              </a:ext>
            </a:extLst>
          </p:cNvPr>
          <p:cNvSpPr/>
          <p:nvPr/>
        </p:nvSpPr>
        <p:spPr>
          <a:xfrm>
            <a:off x="3944236" y="5794628"/>
            <a:ext cx="75483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/>
              <a:t>https://www.youtube.com/watch?v=C9Ny6SYlYHo</a:t>
            </a:r>
          </a:p>
        </p:txBody>
      </p:sp>
    </p:spTree>
    <p:extLst>
      <p:ext uri="{BB962C8B-B14F-4D97-AF65-F5344CB8AC3E}">
        <p14:creationId xmlns:p14="http://schemas.microsoft.com/office/powerpoint/2010/main" val="6531524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C5E27648-9793-42C7-A34B-728146D37E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7CDFAF3F-4C68-49FC-AA88-CDB91BC14712}"/>
              </a:ext>
            </a:extLst>
          </p:cNvPr>
          <p:cNvSpPr/>
          <p:nvPr/>
        </p:nvSpPr>
        <p:spPr>
          <a:xfrm>
            <a:off x="3650078" y="5507848"/>
            <a:ext cx="76031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/>
              <a:t>https://www.youtube.com/watch?v=Q7iImUUIc4Q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6A1680B-4A5C-4C1D-84D9-3EC312DB11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110" t="24432" r="39898" b="23958"/>
          <a:stretch/>
        </p:blipFill>
        <p:spPr>
          <a:xfrm>
            <a:off x="2698231" y="826932"/>
            <a:ext cx="8349520" cy="4571895"/>
          </a:xfrm>
          <a:prstGeom prst="rect">
            <a:avLst/>
          </a:prstGeom>
        </p:spPr>
      </p:pic>
      <p:pic>
        <p:nvPicPr>
          <p:cNvPr id="6" name="Picture 2" descr="Latest Invierno GIFs | Gfycat">
            <a:extLst>
              <a:ext uri="{FF2B5EF4-FFF2-40B4-BE49-F238E27FC236}">
                <a16:creationId xmlns:a16="http://schemas.microsoft.com/office/drawing/2014/main" id="{23866CA3-61CE-4D92-8957-29B30CAA8F2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02" y="2415013"/>
            <a:ext cx="3496089" cy="408933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49470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C5E27648-9793-42C7-A34B-728146D37E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189A6382-34C0-436D-AF24-5D060C949DEE}"/>
              </a:ext>
            </a:extLst>
          </p:cNvPr>
          <p:cNvSpPr/>
          <p:nvPr/>
        </p:nvSpPr>
        <p:spPr>
          <a:xfrm>
            <a:off x="4005043" y="5612780"/>
            <a:ext cx="74708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/>
              <a:t>https://www.youtube.com/watch?v=sDBGBXyJaJg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BB18BFD-2DD5-483E-8532-576FB0E7175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692" t="23995" r="43095" b="23083"/>
          <a:stretch/>
        </p:blipFill>
        <p:spPr>
          <a:xfrm>
            <a:off x="3904461" y="722000"/>
            <a:ext cx="7203252" cy="4539548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6D8DAC73-EBD8-4125-A1A0-D7E89CEB041C}"/>
              </a:ext>
            </a:extLst>
          </p:cNvPr>
          <p:cNvSpPr txBox="1">
            <a:spLocks/>
          </p:cNvSpPr>
          <p:nvPr/>
        </p:nvSpPr>
        <p:spPr>
          <a:xfrm rot="21180000">
            <a:off x="844668" y="4788249"/>
            <a:ext cx="439119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Observar .</a:t>
            </a:r>
          </a:p>
        </p:txBody>
      </p:sp>
    </p:spTree>
    <p:extLst>
      <p:ext uri="{BB962C8B-B14F-4D97-AF65-F5344CB8AC3E}">
        <p14:creationId xmlns:p14="http://schemas.microsoft.com/office/powerpoint/2010/main" val="4610811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C5E27648-9793-42C7-A34B-728146D37E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8C78E0D-9940-48FD-A70D-5B9D2CE4EE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077" t="24650" r="25144" b="8310"/>
          <a:stretch/>
        </p:blipFill>
        <p:spPr>
          <a:xfrm>
            <a:off x="630359" y="520908"/>
            <a:ext cx="10598046" cy="5816183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E28D8BC7-2B41-46FD-9933-8D3EA54924CB}"/>
              </a:ext>
            </a:extLst>
          </p:cNvPr>
          <p:cNvSpPr txBox="1">
            <a:spLocks/>
          </p:cNvSpPr>
          <p:nvPr/>
        </p:nvSpPr>
        <p:spPr>
          <a:xfrm>
            <a:off x="705830" y="3769921"/>
            <a:ext cx="142268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20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Decir el nombre de la imagen y cuál vocación inicia.</a:t>
            </a:r>
          </a:p>
        </p:txBody>
      </p:sp>
    </p:spTree>
    <p:extLst>
      <p:ext uri="{BB962C8B-B14F-4D97-AF65-F5344CB8AC3E}">
        <p14:creationId xmlns:p14="http://schemas.microsoft.com/office/powerpoint/2010/main" val="36608769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C5E27648-9793-42C7-A34B-728146D37E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DEDBC8A2-2457-413B-904D-CD778C44AE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547" y="494676"/>
            <a:ext cx="10777928" cy="5786203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71373183-885B-46CD-BE0D-8061382F1F18}"/>
              </a:ext>
            </a:extLst>
          </p:cNvPr>
          <p:cNvSpPr txBox="1">
            <a:spLocks/>
          </p:cNvSpPr>
          <p:nvPr/>
        </p:nvSpPr>
        <p:spPr>
          <a:xfrm>
            <a:off x="-29564" y="6280879"/>
            <a:ext cx="3594697" cy="48365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Trazar vocal en el aire y observar diferencias de las vocales de diario y de fiesta.</a:t>
            </a:r>
          </a:p>
        </p:txBody>
      </p:sp>
    </p:spTree>
    <p:extLst>
      <p:ext uri="{BB962C8B-B14F-4D97-AF65-F5344CB8AC3E}">
        <p14:creationId xmlns:p14="http://schemas.microsoft.com/office/powerpoint/2010/main" val="1698839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C5E27648-9793-42C7-A34B-728146D37E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8A53320-8C0A-4912-A538-8F64688CD6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608" y="404734"/>
            <a:ext cx="10723867" cy="5906125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5B580EAB-A1E3-4057-9D0C-2336ADBCF75E}"/>
              </a:ext>
            </a:extLst>
          </p:cNvPr>
          <p:cNvSpPr txBox="1">
            <a:spLocks/>
          </p:cNvSpPr>
          <p:nvPr/>
        </p:nvSpPr>
        <p:spPr>
          <a:xfrm>
            <a:off x="-29564" y="6280879"/>
            <a:ext cx="3594697" cy="48365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Trazar vocal en el aire y observar diferencias de las vocales de diario y de fiesta.</a:t>
            </a:r>
          </a:p>
        </p:txBody>
      </p:sp>
    </p:spTree>
    <p:extLst>
      <p:ext uri="{BB962C8B-B14F-4D97-AF65-F5344CB8AC3E}">
        <p14:creationId xmlns:p14="http://schemas.microsoft.com/office/powerpoint/2010/main" val="39144118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C5E27648-9793-42C7-A34B-728146D37E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47F2C37F-3C8B-4326-A048-2D8C16E2EB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459" y="494675"/>
            <a:ext cx="10568066" cy="5861154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89AAAE15-A5A4-477B-870A-48065D68A642}"/>
              </a:ext>
            </a:extLst>
          </p:cNvPr>
          <p:cNvSpPr txBox="1">
            <a:spLocks/>
          </p:cNvSpPr>
          <p:nvPr/>
        </p:nvSpPr>
        <p:spPr>
          <a:xfrm>
            <a:off x="-29564" y="6280879"/>
            <a:ext cx="3594697" cy="48365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Trazar vocal en el aire y observar diferencias de las vocales de diario y de fiesta.</a:t>
            </a:r>
          </a:p>
        </p:txBody>
      </p:sp>
    </p:spTree>
    <p:extLst>
      <p:ext uri="{BB962C8B-B14F-4D97-AF65-F5344CB8AC3E}">
        <p14:creationId xmlns:p14="http://schemas.microsoft.com/office/powerpoint/2010/main" val="3738812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C5E27648-9793-42C7-A34B-728146D37E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9CC7970C-4984-4190-A9A0-499D94E197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548" y="434714"/>
            <a:ext cx="10747947" cy="5786203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AC379609-0447-4952-8623-11C2FB65CC78}"/>
              </a:ext>
            </a:extLst>
          </p:cNvPr>
          <p:cNvSpPr txBox="1">
            <a:spLocks/>
          </p:cNvSpPr>
          <p:nvPr/>
        </p:nvSpPr>
        <p:spPr>
          <a:xfrm>
            <a:off x="-29564" y="6280879"/>
            <a:ext cx="3594697" cy="48365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Trazar vocal en el aire y observar diferencias de las vocales de diario y de fiesta.</a:t>
            </a:r>
          </a:p>
        </p:txBody>
      </p:sp>
    </p:spTree>
    <p:extLst>
      <p:ext uri="{BB962C8B-B14F-4D97-AF65-F5344CB8AC3E}">
        <p14:creationId xmlns:p14="http://schemas.microsoft.com/office/powerpoint/2010/main" val="10297978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C5E27648-9793-42C7-A34B-728146D37E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pic>
        <p:nvPicPr>
          <p:cNvPr id="2050" name="Picture 2" descr="Puede ser una imagen de texto que dice &quot;Úrsula Ulises Uriel uvas universo 1 uno Rayitas kala Phbtt&quot;">
            <a:extLst>
              <a:ext uri="{FF2B5EF4-FFF2-40B4-BE49-F238E27FC236}">
                <a16:creationId xmlns:a16="http://schemas.microsoft.com/office/drawing/2014/main" id="{629BD2B3-8948-4E29-BA91-1C335DC02D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876" y="483432"/>
            <a:ext cx="10799502" cy="5891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D9AE251E-AF70-4EDA-B7D8-39F684E03AA2}"/>
              </a:ext>
            </a:extLst>
          </p:cNvPr>
          <p:cNvSpPr txBox="1">
            <a:spLocks/>
          </p:cNvSpPr>
          <p:nvPr/>
        </p:nvSpPr>
        <p:spPr>
          <a:xfrm>
            <a:off x="-29564" y="6280879"/>
            <a:ext cx="3594697" cy="48365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Trazar vocal en el aire y observar diferencias de las vocales de diario y de fiesta.</a:t>
            </a:r>
          </a:p>
        </p:txBody>
      </p:sp>
    </p:spTree>
    <p:extLst>
      <p:ext uri="{BB962C8B-B14F-4D97-AF65-F5344CB8AC3E}">
        <p14:creationId xmlns:p14="http://schemas.microsoft.com/office/powerpoint/2010/main" val="42670083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19792</TotalTime>
  <Words>421</Words>
  <Application>Microsoft Office PowerPoint</Application>
  <PresentationFormat>Panorámica</PresentationFormat>
  <Paragraphs>57</Paragraphs>
  <Slides>38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38</vt:i4>
      </vt:variant>
    </vt:vector>
  </HeadingPairs>
  <TitlesOfParts>
    <vt:vector size="45" baseType="lpstr">
      <vt:lpstr>Arial</vt:lpstr>
      <vt:lpstr>Calibri</vt:lpstr>
      <vt:lpstr>Calibri Light</vt:lpstr>
      <vt:lpstr>Century Gothic</vt:lpstr>
      <vt:lpstr>Comic Sans MS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Pc</dc:creator>
  <cp:lastModifiedBy>Marina Villarreal</cp:lastModifiedBy>
  <cp:revision>103</cp:revision>
  <dcterms:created xsi:type="dcterms:W3CDTF">2021-09-02T18:54:57Z</dcterms:created>
  <dcterms:modified xsi:type="dcterms:W3CDTF">2021-11-28T19:04:11Z</dcterms:modified>
</cp:coreProperties>
</file>