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67" r:id="rId1"/>
  </p:sldMasterIdLst>
  <p:notesMasterIdLst>
    <p:notesMasterId r:id="rId51"/>
  </p:notesMasterIdLst>
  <p:sldIdLst>
    <p:sldId id="268" r:id="rId2"/>
    <p:sldId id="257" r:id="rId3"/>
    <p:sldId id="285" r:id="rId4"/>
    <p:sldId id="302" r:id="rId5"/>
    <p:sldId id="303" r:id="rId6"/>
    <p:sldId id="304" r:id="rId7"/>
    <p:sldId id="305" r:id="rId8"/>
    <p:sldId id="306" r:id="rId9"/>
    <p:sldId id="258" r:id="rId10"/>
    <p:sldId id="307" r:id="rId11"/>
    <p:sldId id="280" r:id="rId12"/>
    <p:sldId id="294" r:id="rId13"/>
    <p:sldId id="308" r:id="rId14"/>
    <p:sldId id="309" r:id="rId15"/>
    <p:sldId id="311" r:id="rId16"/>
    <p:sldId id="323" r:id="rId17"/>
    <p:sldId id="322" r:id="rId18"/>
    <p:sldId id="321" r:id="rId19"/>
    <p:sldId id="320" r:id="rId20"/>
    <p:sldId id="319" r:id="rId21"/>
    <p:sldId id="310" r:id="rId22"/>
    <p:sldId id="318" r:id="rId23"/>
    <p:sldId id="317" r:id="rId24"/>
    <p:sldId id="281" r:id="rId25"/>
    <p:sldId id="295" r:id="rId26"/>
    <p:sldId id="324" r:id="rId27"/>
    <p:sldId id="325" r:id="rId28"/>
    <p:sldId id="326" r:id="rId29"/>
    <p:sldId id="330" r:id="rId30"/>
    <p:sldId id="329" r:id="rId31"/>
    <p:sldId id="328" r:id="rId32"/>
    <p:sldId id="327" r:id="rId33"/>
    <p:sldId id="331" r:id="rId34"/>
    <p:sldId id="332" r:id="rId35"/>
    <p:sldId id="333" r:id="rId36"/>
    <p:sldId id="334" r:id="rId37"/>
    <p:sldId id="263" r:id="rId38"/>
    <p:sldId id="300" r:id="rId39"/>
    <p:sldId id="337" r:id="rId40"/>
    <p:sldId id="336" r:id="rId41"/>
    <p:sldId id="335" r:id="rId42"/>
    <p:sldId id="338" r:id="rId43"/>
    <p:sldId id="283" r:id="rId44"/>
    <p:sldId id="301" r:id="rId45"/>
    <p:sldId id="343" r:id="rId46"/>
    <p:sldId id="342" r:id="rId47"/>
    <p:sldId id="339" r:id="rId48"/>
    <p:sldId id="341" r:id="rId49"/>
    <p:sldId id="340" r:id="rId50"/>
  </p:sldIdLst>
  <p:sldSz cx="16256000" cy="12192000"/>
  <p:notesSz cx="6858000" cy="9144000"/>
  <p:embeddedFontLs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Calibri Light" panose="020F0302020204030204" pitchFamily="34" charset="0"/>
      <p:regular r:id="rId56"/>
      <p:italic r:id="rId57"/>
    </p:embeddedFont>
    <p:embeddedFont>
      <p:font typeface="Century Gothic" panose="020B0502020202020204" pitchFamily="34" charset="0"/>
      <p:regular r:id="rId58"/>
      <p:bold r:id="rId59"/>
      <p:italic r:id="rId60"/>
      <p:boldItalic r:id="rId61"/>
    </p:embeddedFont>
  </p:embeddedFontLst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2" roundtripDataSignature="AMtx7miVk08lWK5xqwUo0pBaT1sXSfo50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URA EDITH ARZOLA QUINTANA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142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4.fntdata"/><Relationship Id="rId63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10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8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62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6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7985002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84826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9016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5742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3041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228A88-FE6E-45FF-BA1F-1D2E1659E1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995312"/>
            <a:ext cx="12192000" cy="4244622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0E22875-0984-4146-A27A-7D91B28862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32000" y="6403623"/>
            <a:ext cx="12192000" cy="2943577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7B3287-4C4C-46D9-AB33-E792FC691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E1FA8D-64B5-428B-8215-61656B34C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BD7136-832E-4CB4-88C8-5522A1F14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5677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EB38FC-C48A-4ABB-AE39-7E3607953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5BC6D9-896E-41E3-8375-050049094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EFC497-6DB8-4A06-8B4E-6ED5811E9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DEF796-845C-47D6-8A18-A72E61486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F69384-88C5-42E7-9807-318FD4097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2516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08C9A8-B371-42F7-90A4-2DAE1A7FD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133" y="3039535"/>
            <a:ext cx="14020800" cy="5071532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BDCF63-4541-4AF9-AE68-EE2FB86C4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9133" y="8159046"/>
            <a:ext cx="14020800" cy="2666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6E546D-FC2D-4D41-B123-544B5557E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4C150-22B0-47D3-92FF-5C6925B6F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346CA2-F062-494E-B4EB-FDBFDDC9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6151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8421D8-F0CC-4413-AB83-5F5B85377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B07DCB7-8E75-42E0-9187-8FEC3D6763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7600" y="3245556"/>
            <a:ext cx="6908800" cy="773571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95220A-CF69-4098-B1D1-C14B50072C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29600" y="3245556"/>
            <a:ext cx="6908800" cy="773571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8134A2-945B-4444-A517-59A5E1DF0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EAB10EA-AABB-4F5A-9F37-55A15F040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4502892-230A-4435-9A4E-253D1CC5B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2651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DD5F6C-6B89-4769-BEAF-26D72FCBA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717" y="649112"/>
            <a:ext cx="14020800" cy="235655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5313B25-8BBC-4B5A-A84D-D633C0996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9718" y="2988734"/>
            <a:ext cx="6877049" cy="146473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74E821F-CDF2-45A7-8051-3E78686066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9718" y="4453467"/>
            <a:ext cx="6877049" cy="655037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9EFBB61-2662-420F-B668-86B87F1E6F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9600" y="2988734"/>
            <a:ext cx="6910917" cy="146473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C07E0B7-F404-4D48-A78D-7A516C5458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29600" y="4453467"/>
            <a:ext cx="6910917" cy="655037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8934C5A-E8E0-476B-8385-EC40FD576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88A5C0F-575A-466A-BC84-CF6C68290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2AD0169-8823-4E0D-9FAE-865F351D7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5282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10DE47-D294-4D71-8076-953CC4616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93347C6-3F9A-4CD2-A13C-9EE08ACDD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6C7A6F1-3413-4BCD-AFC6-879B1AB81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2925224-A7DE-453D-8649-1557DF8F9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7139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855E1A2-0194-4142-989D-36BADC8AF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D589A7E-846C-41F6-B50E-35720907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2962CD1-9D6C-43C6-8B63-DCB7B663A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3281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0BFC2B-7C68-442A-8205-C92813F61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718" y="812800"/>
            <a:ext cx="5242983" cy="28448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54B417-CD2D-4A35-853C-D63A87A43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0917" y="1755423"/>
            <a:ext cx="8229600" cy="8664222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46238E0-EA74-4AA2-BF29-D6CCCCAAF2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718" y="3657600"/>
            <a:ext cx="5242983" cy="6776156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8BAE30-DAC0-499C-8E64-ABDFFE32F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02C5B9-C6BD-471F-A6A4-1F6AD74FD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D928745-D690-4548-B9F1-75FDE4C35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5429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F6AD8B-3533-40FA-8BF3-1A778FEFE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718" y="812800"/>
            <a:ext cx="5242983" cy="28448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F805DCF-9936-4C5C-8440-04D9D7ED9A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10917" y="1755423"/>
            <a:ext cx="8229600" cy="8664222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EC03CF8-BD64-4279-A235-5E98E9B89E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718" y="3657600"/>
            <a:ext cx="5242983" cy="6776156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4D1E7C-07ED-443F-9952-75E91441D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3442D42-661A-4F41-A147-F78C042C9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592D46-490F-4ED2-837F-94072D93F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130502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4CE287-8AE1-4A54-9218-C552F90BC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80DC91-07F0-421C-997E-100DEC7F75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B9E895-227A-4E44-BB25-4BC7D7002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3D18B4-E5C5-4501-9DF3-39FE11535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980C66-7AC0-4644-BD09-7579D9792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6543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8D818D2-2780-4140-9905-B3EA331F84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633200" y="649111"/>
            <a:ext cx="3505200" cy="1033215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54AB03-67F5-4C33-9228-E998581917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600" y="649111"/>
            <a:ext cx="10312400" cy="10332156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996AB1-ACC3-42F0-8FC5-07C9A3092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0A9626-B6D1-4707-A036-B7CBEA7BA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6412ED-1CD1-4F39-AD43-45393642F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7695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367F770-B3B2-4109-905C-486E4A857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0" y="649112"/>
            <a:ext cx="14020800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5FE029F-9109-4E97-B0FF-BED6182F14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7600" y="3245556"/>
            <a:ext cx="14020800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9C97CC-A899-478C-AE04-B10A5D3156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7600" y="11300179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D84EDC-4409-4F1C-9EB4-B0BF513F35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800" y="11300179"/>
            <a:ext cx="5486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AA0A78-5C4F-4E72-B081-3D5F7D177F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0800" y="11300179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5536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hf sldNum="0" hdr="0" ft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7.png"/><Relationship Id="rId4" Type="http://schemas.openxmlformats.org/officeDocument/2006/relationships/hyperlink" Target="https://www.youtube.com/watch?v=s92EtGl6FQc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gif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5" Type="http://schemas.openxmlformats.org/officeDocument/2006/relationships/image" Target="../media/image21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gif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gif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9.gif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gif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gif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gi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gif"/><Relationship Id="rId3" Type="http://schemas.openxmlformats.org/officeDocument/2006/relationships/image" Target="../media/image6.png"/><Relationship Id="rId7" Type="http://schemas.openxmlformats.org/officeDocument/2006/relationships/image" Target="../media/image45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gif"/><Relationship Id="rId5" Type="http://schemas.openxmlformats.org/officeDocument/2006/relationships/image" Target="../media/image43.gif"/><Relationship Id="rId4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nVHR3HTxas" TargetMode="External"/><Relationship Id="rId7" Type="http://schemas.microsoft.com/office/2007/relationships/hdphoto" Target="../media/hdphoto2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50.png"/><Relationship Id="rId4" Type="http://schemas.microsoft.com/office/2007/relationships/hdphoto" Target="../media/hdphoto2.wdp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gif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gif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microsoft.com/office/2007/relationships/hdphoto" Target="../media/hdphoto2.wdp"/><Relationship Id="rId7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53.png"/><Relationship Id="rId9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microsoft.com/office/2007/relationships/hdphoto" Target="../media/hdphoto2.wdp"/><Relationship Id="rId7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53.png"/><Relationship Id="rId9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microsoft.com/office/2007/relationships/hdphoto" Target="../media/hdphoto2.wdp"/><Relationship Id="rId7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55.png"/><Relationship Id="rId9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microsoft.com/office/2007/relationships/hdphoto" Target="../media/hdphoto2.wdp"/><Relationship Id="rId7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55.png"/><Relationship Id="rId9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microsoft.com/office/2007/relationships/hdphoto" Target="../media/hdphoto2.wdp"/><Relationship Id="rId7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55.png"/><Relationship Id="rId9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6.png"/><Relationship Id="rId7" Type="http://schemas.openxmlformats.org/officeDocument/2006/relationships/image" Target="../media/image3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microsoft.com/office/2007/relationships/hdphoto" Target="../media/hdphoto2.wdp"/><Relationship Id="rId9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gif"/><Relationship Id="rId4" Type="http://schemas.microsoft.com/office/2007/relationships/hdphoto" Target="../media/hdphoto2.wdp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gif"/><Relationship Id="rId4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gif"/><Relationship Id="rId3" Type="http://schemas.microsoft.com/office/2007/relationships/hdphoto" Target="../media/hdphoto2.wdp"/><Relationship Id="rId7" Type="http://schemas.openxmlformats.org/officeDocument/2006/relationships/image" Target="../media/image46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gif"/><Relationship Id="rId5" Type="http://schemas.openxmlformats.org/officeDocument/2006/relationships/image" Target="../media/image44.gif"/><Relationship Id="rId4" Type="http://schemas.openxmlformats.org/officeDocument/2006/relationships/image" Target="../media/image60.jp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6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gif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gif"/><Relationship Id="rId4" Type="http://schemas.openxmlformats.org/officeDocument/2006/relationships/image" Target="../media/image66.pn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gif"/><Relationship Id="rId4" Type="http://schemas.openxmlformats.org/officeDocument/2006/relationships/image" Target="../media/image66.pn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gif"/><Relationship Id="rId4" Type="http://schemas.openxmlformats.org/officeDocument/2006/relationships/image" Target="../media/image6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microsoft.com/office/2007/relationships/hdphoto" Target="../media/hdphoto2.wdp"/><Relationship Id="rId2" Type="http://schemas.openxmlformats.org/officeDocument/2006/relationships/hyperlink" Target="https://www.youtube.com/watch?v=E1Ww2E3yxR4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8.wdp"/><Relationship Id="rId4" Type="http://schemas.openxmlformats.org/officeDocument/2006/relationships/image" Target="../media/image7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l tren - Sonidos del Tren - Medios de Transporte - Tren para niños -  YouTube">
            <a:extLst>
              <a:ext uri="{FF2B5EF4-FFF2-40B4-BE49-F238E27FC236}">
                <a16:creationId xmlns:a16="http://schemas.microsoft.com/office/drawing/2014/main" id="{B6D958DF-149F-487C-9C13-BEDAE4176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256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2914154" y="0"/>
            <a:ext cx="12605932" cy="34470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/>
            <a:r>
              <a:rPr lang="es-ES" sz="7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SEMANA 11</a:t>
            </a:r>
          </a:p>
          <a:p>
            <a:pPr algn="ctr"/>
            <a:r>
              <a:rPr lang="es-ES" sz="7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Del 8 al 12 de noviembre</a:t>
            </a:r>
          </a:p>
          <a:p>
            <a:pPr algn="ctr"/>
            <a:r>
              <a:rPr lang="es-ES" sz="7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2021</a:t>
            </a:r>
          </a:p>
        </p:txBody>
      </p:sp>
      <p:pic>
        <p:nvPicPr>
          <p:cNvPr id="6" name="Google Shape;493;p1">
            <a:extLst>
              <a:ext uri="{FF2B5EF4-FFF2-40B4-BE49-F238E27FC236}">
                <a16:creationId xmlns:a16="http://schemas.microsoft.com/office/drawing/2014/main" id="{A085221F-5799-4CFE-87A4-9AA131D679C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2783" t="3720" r="13450" b="2376"/>
          <a:stretch/>
        </p:blipFill>
        <p:spPr>
          <a:xfrm>
            <a:off x="0" y="1462626"/>
            <a:ext cx="1881555" cy="2229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E30BDF5-B1F0-4BBF-AE1A-07D7A6A576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98" b="100000" l="0" r="100000">
                        <a14:backgroundMark x1="28910" y1="54491" x2="28910" y2="54491"/>
                        <a14:backgroundMark x1="32227" y1="55689" x2="32227" y2="556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83187" y="4039731"/>
            <a:ext cx="5889626" cy="466145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E46A3D3-121D-42D2-A87B-C93B6C7F22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46371">
            <a:off x="11961525" y="6475547"/>
            <a:ext cx="2847079" cy="216426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BC3B09E-BF80-46DE-A53A-CCBE0FE494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6542" y="6370460"/>
            <a:ext cx="3121611" cy="237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960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760D34A1-A3BC-4121-AEA0-3CD16D020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518986" y="1025708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11762664" y="259064"/>
            <a:ext cx="60788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dirty="0"/>
              <a:t>LUNES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20129" y="0"/>
            <a:ext cx="5782963" cy="1231106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7200" b="1" i="1" dirty="0">
                <a:ln/>
                <a:solidFill>
                  <a:schemeClr val="accent4"/>
                </a:solidFill>
              </a:rPr>
              <a:t>ACTIVACIÓN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397366" y="9357921"/>
            <a:ext cx="116651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600" b="1" u="sng" dirty="0">
                <a:solidFill>
                  <a:srgbClr val="0563C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https://www.youtube.com/watch?v=s92EtGl6FQc</a:t>
            </a:r>
            <a:endParaRPr lang="es-MX" sz="3600" dirty="0"/>
          </a:p>
        </p:txBody>
      </p:sp>
      <p:pic>
        <p:nvPicPr>
          <p:cNvPr id="2050" name="Picture 2" descr="Tren de juguete transporte ferroviario automóvil de pasajeros, conductor de  tren s, niño, texto png | PNGEgg">
            <a:extLst>
              <a:ext uri="{FF2B5EF4-FFF2-40B4-BE49-F238E27FC236}">
                <a16:creationId xmlns:a16="http://schemas.microsoft.com/office/drawing/2014/main" id="{7783A434-0686-4195-8CD1-BF8FBCB6E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556">
                        <a14:foregroundMark x1="60000" y1="54955" x2="60000" y2="54955"/>
                        <a14:foregroundMark x1="73111" y1="63514" x2="73111" y2="63514"/>
                        <a14:foregroundMark x1="62778" y1="71171" x2="62778" y2="71171"/>
                        <a14:foregroundMark x1="60889" y1="86937" x2="60889" y2="86937"/>
                        <a14:foregroundMark x1="72111" y1="91892" x2="72111" y2="91892"/>
                        <a14:foregroundMark x1="68222" y1="48649" x2="68222" y2="48649"/>
                        <a14:foregroundMark x1="62667" y1="49099" x2="62667" y2="49099"/>
                        <a14:foregroundMark x1="69333" y1="82432" x2="69333" y2="82432"/>
                        <a14:foregroundMark x1="64444" y1="74775" x2="64444" y2="74775"/>
                        <a14:foregroundMark x1="64444" y1="81982" x2="64444" y2="81982"/>
                        <a14:foregroundMark x1="66000" y1="81982" x2="66000" y2="81982"/>
                        <a14:foregroundMark x1="67667" y1="83333" x2="67667" y2="83333"/>
                        <a14:foregroundMark x1="74000" y1="79279" x2="74000" y2="79279"/>
                        <a14:foregroundMark x1="75222" y1="79279" x2="75222" y2="79279"/>
                        <a14:foregroundMark x1="75778" y1="55856" x2="75778" y2="55856"/>
                        <a14:foregroundMark x1="75778" y1="46396" x2="75778" y2="46396"/>
                        <a14:foregroundMark x1="57000" y1="54054" x2="57000" y2="54054"/>
                        <a14:foregroundMark x1="57000" y1="69369" x2="57000" y2="69369"/>
                        <a14:foregroundMark x1="57778" y1="79279" x2="57778" y2="79279"/>
                        <a14:foregroundMark x1="56333" y1="59910" x2="56333" y2="59910"/>
                        <a14:foregroundMark x1="56333" y1="49099" x2="56333" y2="49099"/>
                        <a14:foregroundMark x1="56889" y1="77477" x2="56889" y2="77477"/>
                        <a14:foregroundMark x1="59667" y1="63964" x2="59667" y2="63964"/>
                        <a14:foregroundMark x1="58444" y1="54054" x2="58444" y2="54054"/>
                        <a14:foregroundMark x1="64444" y1="59910" x2="64444" y2="59910"/>
                        <a14:foregroundMark x1="67556" y1="68468" x2="67556" y2="68468"/>
                        <a14:foregroundMark x1="70222" y1="56306" x2="70222" y2="56306"/>
                        <a14:foregroundMark x1="71222" y1="50000" x2="71222" y2="50000"/>
                        <a14:foregroundMark x1="64889" y1="50000" x2="64889" y2="50000"/>
                        <a14:foregroundMark x1="59889" y1="45045" x2="59889" y2="45045"/>
                        <a14:foregroundMark x1="59889" y1="45045" x2="59889" y2="45045"/>
                        <a14:foregroundMark x1="58111" y1="45045" x2="58111" y2="45045"/>
                        <a14:foregroundMark x1="68778" y1="45045" x2="68778" y2="45045"/>
                        <a14:foregroundMark x1="70333" y1="46396" x2="70333" y2="46396"/>
                        <a14:foregroundMark x1="73000" y1="47297" x2="73000" y2="47297"/>
                        <a14:foregroundMark x1="75889" y1="50901" x2="75889" y2="50901"/>
                        <a14:foregroundMark x1="75556" y1="67117" x2="75556" y2="67117"/>
                        <a14:foregroundMark x1="75556" y1="74775" x2="75556" y2="74775"/>
                        <a14:foregroundMark x1="71556" y1="75676" x2="71556" y2="75676"/>
                        <a14:foregroundMark x1="69778" y1="78378" x2="69778" y2="78378"/>
                        <a14:foregroundMark x1="67222" y1="77477" x2="67222" y2="77477"/>
                        <a14:foregroundMark x1="63333" y1="59910" x2="63333" y2="59910"/>
                        <a14:foregroundMark x1="60778" y1="65766" x2="60778" y2="65766"/>
                        <a14:foregroundMark x1="60778" y1="50901" x2="60778" y2="50901"/>
                        <a14:foregroundMark x1="62778" y1="61261" x2="62778" y2="61261"/>
                        <a14:foregroundMark x1="69111" y1="66216" x2="69111" y2="66216"/>
                        <a14:foregroundMark x1="69111" y1="66216" x2="69111" y2="66216"/>
                        <a14:foregroundMark x1="69111" y1="66216" x2="69111" y2="66216"/>
                        <a14:foregroundMark x1="81889" y1="40991" x2="81889" y2="40991"/>
                        <a14:foregroundMark x1="86222" y1="40991" x2="86222" y2="40991"/>
                        <a14:foregroundMark x1="86222" y1="40991" x2="86222" y2="40991"/>
                        <a14:foregroundMark x1="92000" y1="39189" x2="92000" y2="39189"/>
                        <a14:foregroundMark x1="98111" y1="39189" x2="98111" y2="39189"/>
                        <a14:foregroundMark x1="95889" y1="39189" x2="95889" y2="39189"/>
                        <a14:foregroundMark x1="92333" y1="39189" x2="92333" y2="39189"/>
                        <a14:foregroundMark x1="87778" y1="42342" x2="87778" y2="42342"/>
                        <a14:foregroundMark x1="89000" y1="41441" x2="89000" y2="41441"/>
                        <a14:foregroundMark x1="83778" y1="41441" x2="83778" y2="414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615994"/>
            <a:ext cx="8128001" cy="2004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44F560D-7F45-4C07-A2F3-033657F954E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868" t="23594" r="40123" b="22610"/>
          <a:stretch/>
        </p:blipFill>
        <p:spPr>
          <a:xfrm>
            <a:off x="1804087" y="1231106"/>
            <a:ext cx="13258456" cy="791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663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3679AB50-9F46-4016-B222-DFF976B72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518986" y="1025708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930A154-C4CD-44E0-B6F5-ECCD142A0D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5146" y="1092642"/>
            <a:ext cx="11530853" cy="926232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7E82808-A975-4114-A7A3-FB3253F10007}"/>
              </a:ext>
            </a:extLst>
          </p:cNvPr>
          <p:cNvSpPr txBox="1"/>
          <p:nvPr/>
        </p:nvSpPr>
        <p:spPr>
          <a:xfrm rot="20764630">
            <a:off x="8140" y="1809666"/>
            <a:ext cx="5159513" cy="1241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733" b="1" dirty="0">
                <a:solidFill>
                  <a:srgbClr val="0070C0"/>
                </a:solidFill>
              </a:rPr>
              <a:t>Práctica motricidad fina</a:t>
            </a:r>
          </a:p>
        </p:txBody>
      </p:sp>
      <p:pic>
        <p:nvPicPr>
          <p:cNvPr id="1026" name="Picture 2" descr="Tren juguete en Trenes - GIF Animado | REYGIF">
            <a:extLst>
              <a:ext uri="{FF2B5EF4-FFF2-40B4-BE49-F238E27FC236}">
                <a16:creationId xmlns:a16="http://schemas.microsoft.com/office/drawing/2014/main" id="{7DF2EBFF-CC89-4F03-B89A-006B1A46D63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43" y="7801528"/>
            <a:ext cx="5671996" cy="439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376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D426BF7-B3D3-4201-8F49-376F42518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20130" y="10321508"/>
            <a:ext cx="16997405" cy="2521786"/>
          </a:xfrm>
          <a:prstGeom prst="rect">
            <a:avLst/>
          </a:prstGeom>
        </p:spPr>
      </p:pic>
      <p:pic>
        <p:nvPicPr>
          <p:cNvPr id="1026" name="Picture 2" descr="ESTEFANIA bernatene (ebernatene) - Perfil | Pinterest">
            <a:extLst>
              <a:ext uri="{FF2B5EF4-FFF2-40B4-BE49-F238E27FC236}">
                <a16:creationId xmlns:a16="http://schemas.microsoft.com/office/drawing/2014/main" id="{9DB40A5E-BCF3-4B89-8F34-EB42B4C6720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577" y="2522769"/>
            <a:ext cx="8981989" cy="8981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atest Cuentos Infantiles GIFs | Gfycat">
            <a:extLst>
              <a:ext uri="{FF2B5EF4-FFF2-40B4-BE49-F238E27FC236}">
                <a16:creationId xmlns:a16="http://schemas.microsoft.com/office/drawing/2014/main" id="{B27001D8-D3A5-4867-A2F7-F0951024153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211" y="196699"/>
            <a:ext cx="6238789" cy="3509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valuación de recursos digitales: Cuento infantil">
            <a:extLst>
              <a:ext uri="{FF2B5EF4-FFF2-40B4-BE49-F238E27FC236}">
                <a16:creationId xmlns:a16="http://schemas.microsoft.com/office/drawing/2014/main" id="{E7008981-00E5-489D-96DE-8B3801F28ED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58" y="539200"/>
            <a:ext cx="4741598" cy="396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2EC5DAF-CE1B-4D14-A85D-3B0967E53488}"/>
              </a:ext>
            </a:extLst>
          </p:cNvPr>
          <p:cNvSpPr/>
          <p:nvPr/>
        </p:nvSpPr>
        <p:spPr>
          <a:xfrm>
            <a:off x="-1532238" y="-315674"/>
            <a:ext cx="5782963" cy="1231106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7200" b="1" i="1" dirty="0">
                <a:ln/>
                <a:solidFill>
                  <a:schemeClr val="accent4"/>
                </a:solidFill>
              </a:rPr>
              <a:t>Cuento</a:t>
            </a:r>
          </a:p>
        </p:txBody>
      </p:sp>
    </p:spTree>
    <p:extLst>
      <p:ext uri="{BB962C8B-B14F-4D97-AF65-F5344CB8AC3E}">
        <p14:creationId xmlns:p14="http://schemas.microsoft.com/office/powerpoint/2010/main" val="77796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31A5BF4-82D9-4F16-AB05-4D3E50675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9557" y="10499024"/>
            <a:ext cx="17071551" cy="2413911"/>
          </a:xfrm>
          <a:prstGeom prst="rect">
            <a:avLst/>
          </a:prstGeom>
        </p:spPr>
      </p:pic>
      <p:pic>
        <p:nvPicPr>
          <p:cNvPr id="2050" name="Picture 2" descr="Vogue italia GIF - Conseguir o melhor gif em GIFER">
            <a:extLst>
              <a:ext uri="{FF2B5EF4-FFF2-40B4-BE49-F238E27FC236}">
                <a16:creationId xmlns:a16="http://schemas.microsoft.com/office/drawing/2014/main" id="{E4687F0D-1FC0-4C53-B826-0D4AA1C48EE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035" y="1460865"/>
            <a:ext cx="6727337" cy="927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iario revista GIF - Find on GIFER">
            <a:extLst>
              <a:ext uri="{FF2B5EF4-FFF2-40B4-BE49-F238E27FC236}">
                <a16:creationId xmlns:a16="http://schemas.microsoft.com/office/drawing/2014/main" id="{BED23555-A82E-480A-8A51-D1717C62DE5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6642" y="1460865"/>
            <a:ext cx="6727336" cy="9038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AED1343-687A-4420-98D7-D5A1BB2399E3}"/>
              </a:ext>
            </a:extLst>
          </p:cNvPr>
          <p:cNvSpPr/>
          <p:nvPr/>
        </p:nvSpPr>
        <p:spPr>
          <a:xfrm>
            <a:off x="-1269260" y="0"/>
            <a:ext cx="5782963" cy="1231106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7200" b="1" i="1" dirty="0">
                <a:ln/>
                <a:solidFill>
                  <a:schemeClr val="accent4"/>
                </a:solidFill>
              </a:rPr>
              <a:t>Revista</a:t>
            </a:r>
          </a:p>
        </p:txBody>
      </p:sp>
    </p:spTree>
    <p:extLst>
      <p:ext uri="{BB962C8B-B14F-4D97-AF65-F5344CB8AC3E}">
        <p14:creationId xmlns:p14="http://schemas.microsoft.com/office/powerpoint/2010/main" val="3891740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27F31A1-7CB6-4EFA-B17F-DF296A597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0130" y="10321508"/>
            <a:ext cx="16997405" cy="2521786"/>
          </a:xfrm>
          <a:prstGeom prst="rect">
            <a:avLst/>
          </a:prstGeom>
        </p:spPr>
      </p:pic>
      <p:pic>
        <p:nvPicPr>
          <p:cNvPr id="3074" name="Picture 2" descr="Actividad 1 - Las partes del libro">
            <a:extLst>
              <a:ext uri="{FF2B5EF4-FFF2-40B4-BE49-F238E27FC236}">
                <a16:creationId xmlns:a16="http://schemas.microsoft.com/office/drawing/2014/main" id="{819AC97F-3C7D-4710-B4B6-263F396CE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34" y="1451416"/>
            <a:ext cx="7096074" cy="8870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l Rincón de la recomendación: libros para chicos y grandes">
            <a:extLst>
              <a:ext uri="{FF2B5EF4-FFF2-40B4-BE49-F238E27FC236}">
                <a16:creationId xmlns:a16="http://schemas.microsoft.com/office/drawing/2014/main" id="{E4ADB512-00FE-4555-8E02-F238E1D1871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1707" y="1609652"/>
            <a:ext cx="5978473" cy="7473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6A3A850A-3047-4D4C-8C9D-694564290BBD}"/>
              </a:ext>
            </a:extLst>
          </p:cNvPr>
          <p:cNvSpPr/>
          <p:nvPr/>
        </p:nvSpPr>
        <p:spPr>
          <a:xfrm>
            <a:off x="-1705234" y="0"/>
            <a:ext cx="5782963" cy="1231106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7200" b="1" i="1" dirty="0">
                <a:ln/>
                <a:solidFill>
                  <a:schemeClr val="accent4"/>
                </a:solidFill>
              </a:rPr>
              <a:t>Libro</a:t>
            </a:r>
          </a:p>
        </p:txBody>
      </p:sp>
    </p:spTree>
    <p:extLst>
      <p:ext uri="{BB962C8B-B14F-4D97-AF65-F5344CB8AC3E}">
        <p14:creationId xmlns:p14="http://schemas.microsoft.com/office/powerpoint/2010/main" val="731943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315EE79-9072-4722-A304-C7FE174A7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514"/>
            <a:ext cx="16256000" cy="10708292"/>
          </a:xfrm>
          <a:prstGeom prst="rect">
            <a:avLst/>
          </a:prstGeom>
        </p:spPr>
      </p:pic>
      <p:pic>
        <p:nvPicPr>
          <p:cNvPr id="3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A6276307-1E82-45D7-90DD-48DD01B5D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345989" y="10257088"/>
            <a:ext cx="17002896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715C6364-E71F-4195-841D-A92A3D246D06}"/>
              </a:ext>
            </a:extLst>
          </p:cNvPr>
          <p:cNvSpPr/>
          <p:nvPr/>
        </p:nvSpPr>
        <p:spPr>
          <a:xfrm>
            <a:off x="-889687" y="568411"/>
            <a:ext cx="5782963" cy="1231106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7200" b="1" i="1" dirty="0">
                <a:ln/>
                <a:solidFill>
                  <a:schemeClr val="accent4"/>
                </a:solidFill>
              </a:rPr>
              <a:t>Periódico </a:t>
            </a:r>
          </a:p>
        </p:txBody>
      </p:sp>
    </p:spTree>
    <p:extLst>
      <p:ext uri="{BB962C8B-B14F-4D97-AF65-F5344CB8AC3E}">
        <p14:creationId xmlns:p14="http://schemas.microsoft.com/office/powerpoint/2010/main" val="673185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7ED6A953-D5EF-4D81-B509-A9AB1EDB6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345989" y="10257088"/>
            <a:ext cx="17002896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27B9D2A-188C-49EF-8665-E0D8B2879414}"/>
              </a:ext>
            </a:extLst>
          </p:cNvPr>
          <p:cNvSpPr/>
          <p:nvPr/>
        </p:nvSpPr>
        <p:spPr>
          <a:xfrm>
            <a:off x="4377235" y="9549202"/>
            <a:ext cx="118787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4000" dirty="0"/>
              <a:t>https://www.youtube.com/watch?v=fd8SwRZIb_A&amp;t=2s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95B0E6C-29E6-4211-9838-A360BF2B71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541" t="24099" r="40102" b="23536"/>
          <a:stretch/>
        </p:blipFill>
        <p:spPr>
          <a:xfrm>
            <a:off x="3771675" y="955177"/>
            <a:ext cx="12072174" cy="7743980"/>
          </a:xfrm>
          <a:prstGeom prst="rect">
            <a:avLst/>
          </a:prstGeom>
        </p:spPr>
      </p:pic>
      <p:pic>
        <p:nvPicPr>
          <p:cNvPr id="4098" name="Picture 2" descr="Tren juguete en Trenes - GIF Animado | REYGIF">
            <a:extLst>
              <a:ext uri="{FF2B5EF4-FFF2-40B4-BE49-F238E27FC236}">
                <a16:creationId xmlns:a16="http://schemas.microsoft.com/office/drawing/2014/main" id="{B4E8A7FA-A0CD-49D3-88F6-D76EC434C85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43" y="8229600"/>
            <a:ext cx="4644389" cy="3483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48C1A259-CD47-4492-994A-AA1021CF9B98}"/>
              </a:ext>
            </a:extLst>
          </p:cNvPr>
          <p:cNvSpPr/>
          <p:nvPr/>
        </p:nvSpPr>
        <p:spPr>
          <a:xfrm>
            <a:off x="-909172" y="105132"/>
            <a:ext cx="5782963" cy="1231106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7200" b="1" i="1" dirty="0">
                <a:ln/>
                <a:solidFill>
                  <a:schemeClr val="accent4"/>
                </a:solidFill>
              </a:rPr>
              <a:t>Observar</a:t>
            </a:r>
          </a:p>
        </p:txBody>
      </p:sp>
    </p:spTree>
    <p:extLst>
      <p:ext uri="{BB962C8B-B14F-4D97-AF65-F5344CB8AC3E}">
        <p14:creationId xmlns:p14="http://schemas.microsoft.com/office/powerpoint/2010/main" val="504958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" descr="https://lh5.googleusercontent.com/LLizA8WYLk9FC4ddEZdcbP089H25PjvfqlwzeZJiWp5tawYtl-a8yh0Mccs5C08h8Xldf4-ijLsjdMYOnItQYc1ZNvNwMpllWGugJDsfGsrtZFsp2NPBGQmRImwA7GaxE-bWnjQ=s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1" y="576799"/>
            <a:ext cx="14805706" cy="10622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7ED6A953-D5EF-4D81-B509-A9AB1EDB6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345989" y="10257088"/>
            <a:ext cx="17002896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3" name="Google Shape;183;p2"/>
          <p:cNvSpPr txBox="1"/>
          <p:nvPr/>
        </p:nvSpPr>
        <p:spPr>
          <a:xfrm>
            <a:off x="11153936" y="11199722"/>
            <a:ext cx="119835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Libro  Sobre Ruedas Pág. 78 </a:t>
            </a:r>
            <a:endParaRPr sz="24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122" name="Picture 2" descr="Lectura GIF - Lectura - Discover &amp;amp; Share GIFs">
            <a:extLst>
              <a:ext uri="{FF2B5EF4-FFF2-40B4-BE49-F238E27FC236}">
                <a16:creationId xmlns:a16="http://schemas.microsoft.com/office/drawing/2014/main" id="{5BA4D9BD-B5D7-4817-895C-8AD4BC42963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3936" y="201595"/>
            <a:ext cx="4566170" cy="36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AA50CCEB-5E0E-401A-9732-148A9E45B447}"/>
              </a:ext>
            </a:extLst>
          </p:cNvPr>
          <p:cNvSpPr/>
          <p:nvPr/>
        </p:nvSpPr>
        <p:spPr>
          <a:xfrm>
            <a:off x="-345989" y="0"/>
            <a:ext cx="5782963" cy="1231106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7200" b="1" i="1" dirty="0">
                <a:ln/>
                <a:solidFill>
                  <a:schemeClr val="accent4"/>
                </a:solidFill>
              </a:rPr>
              <a:t>Leer noticia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" descr="https://lh5.googleusercontent.com/LLizA8WYLk9FC4ddEZdcbP089H25PjvfqlwzeZJiWp5tawYtl-a8yh0Mccs5C08h8Xldf4-ijLsjdMYOnItQYc1ZNvNwMpllWGugJDsfGsrtZFsp2NPBGQmRImwA7GaxE-bWnjQ=s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1" y="576799"/>
            <a:ext cx="14805706" cy="10622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7ED6A953-D5EF-4D81-B509-A9AB1EDB6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345989" y="10257088"/>
            <a:ext cx="17002896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3" name="Google Shape;183;p2"/>
          <p:cNvSpPr txBox="1"/>
          <p:nvPr/>
        </p:nvSpPr>
        <p:spPr>
          <a:xfrm>
            <a:off x="11153936" y="11199722"/>
            <a:ext cx="119835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Libro  Sobre Ruedas Pág. 78 </a:t>
            </a:r>
            <a:endParaRPr sz="24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6146" name="Picture 2" descr="Gifs animados de Lapices, animaciones de Lapices">
            <a:extLst>
              <a:ext uri="{FF2B5EF4-FFF2-40B4-BE49-F238E27FC236}">
                <a16:creationId xmlns:a16="http://schemas.microsoft.com/office/drawing/2014/main" id="{E5F3AEDF-B751-4398-AC31-793C3699193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967" y="3051219"/>
            <a:ext cx="2143125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30152B11-44CD-46BE-9CEC-9C6DB878109E}"/>
              </a:ext>
            </a:extLst>
          </p:cNvPr>
          <p:cNvSpPr/>
          <p:nvPr/>
        </p:nvSpPr>
        <p:spPr>
          <a:xfrm>
            <a:off x="-1013255" y="-254157"/>
            <a:ext cx="8674444" cy="1231106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7200" b="1" i="1" dirty="0">
                <a:ln/>
                <a:solidFill>
                  <a:schemeClr val="accent4"/>
                </a:solidFill>
              </a:rPr>
              <a:t>Encerrar vocales</a:t>
            </a:r>
          </a:p>
        </p:txBody>
      </p:sp>
    </p:spTree>
    <p:extLst>
      <p:ext uri="{BB962C8B-B14F-4D97-AF65-F5344CB8AC3E}">
        <p14:creationId xmlns:p14="http://schemas.microsoft.com/office/powerpoint/2010/main" val="669450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57591219-8CCA-4582-80EE-8C640DCD7F7D}"/>
              </a:ext>
            </a:extLst>
          </p:cNvPr>
          <p:cNvSpPr txBox="1">
            <a:spLocks/>
          </p:cNvSpPr>
          <p:nvPr/>
        </p:nvSpPr>
        <p:spPr>
          <a:xfrm>
            <a:off x="-4673596" y="1045422"/>
            <a:ext cx="12801595" cy="1738489"/>
          </a:xfrm>
          <a:prstGeom prst="rect">
            <a:avLst/>
          </a:prstGeom>
          <a:effectLst/>
        </p:spPr>
        <p:txBody>
          <a:bodyPr vert="horz" lIns="121920" tIns="60960" rIns="121920" bIns="6096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5867" dirty="0"/>
              <a:t>MARTES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8EE510-AA3C-42FA-AF6A-1828FC6F4A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77" t="24468" r="39755" b="23484"/>
          <a:stretch/>
        </p:blipFill>
        <p:spPr>
          <a:xfrm>
            <a:off x="5722264" y="1000280"/>
            <a:ext cx="9873521" cy="6415792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00789769-5F25-4C3F-BE2C-CAB0AAA33D77}"/>
              </a:ext>
            </a:extLst>
          </p:cNvPr>
          <p:cNvSpPr/>
          <p:nvPr/>
        </p:nvSpPr>
        <p:spPr>
          <a:xfrm>
            <a:off x="5203685" y="9322501"/>
            <a:ext cx="5455340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867" dirty="0"/>
              <a:t>https://www.youtube.com/watch?v=2fEKOX6jQsY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1977ECC-5F43-460D-BFDA-0D77D30453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7551" l="652" r="9943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9318" y="6596769"/>
            <a:ext cx="5936105" cy="2725732"/>
          </a:xfrm>
          <a:prstGeom prst="rect">
            <a:avLst/>
          </a:prstGeom>
        </p:spPr>
      </p:pic>
      <p:pic>
        <p:nvPicPr>
          <p:cNvPr id="8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F1371FC7-3E91-421F-B9AE-CE5FB703A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518986" y="1025708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473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esarrollar la motricidad fina en niños de 3 años. - Educahogar.net -  Educahogar.net">
            <a:extLst>
              <a:ext uri="{FF2B5EF4-FFF2-40B4-BE49-F238E27FC236}">
                <a16:creationId xmlns:a16="http://schemas.microsoft.com/office/drawing/2014/main" id="{BF99456F-C0DE-4E76-99C5-1D4A38C57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060" y="2565768"/>
            <a:ext cx="8658088" cy="7060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FBC237A-00DF-4D43-95A3-74D4A856ABF4}"/>
              </a:ext>
            </a:extLst>
          </p:cNvPr>
          <p:cNvSpPr txBox="1"/>
          <p:nvPr/>
        </p:nvSpPr>
        <p:spPr>
          <a:xfrm rot="20764630">
            <a:off x="-304951" y="360308"/>
            <a:ext cx="5159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b="1" dirty="0">
                <a:solidFill>
                  <a:srgbClr val="0070C0"/>
                </a:solidFill>
              </a:rPr>
              <a:t>Técnica de tijeras</a:t>
            </a:r>
          </a:p>
        </p:txBody>
      </p:sp>
      <p:pic>
        <p:nvPicPr>
          <p:cNvPr id="12292" name="Picture 4" descr="Gifs animados de Trenes, animaciones de Trenes">
            <a:extLst>
              <a:ext uri="{FF2B5EF4-FFF2-40B4-BE49-F238E27FC236}">
                <a16:creationId xmlns:a16="http://schemas.microsoft.com/office/drawing/2014/main" id="{DB03B636-F26D-4AA4-84F1-2B7EAE09644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01148" y="6701184"/>
            <a:ext cx="5565912" cy="315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Image and video hosting by TinyPic | Mario characters, Animation, Gif">
            <a:extLst>
              <a:ext uri="{FF2B5EF4-FFF2-40B4-BE49-F238E27FC236}">
                <a16:creationId xmlns:a16="http://schemas.microsoft.com/office/drawing/2014/main" id="{425AE7CF-7CC1-4C6A-A7B5-82B399407D9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8257" y="2843513"/>
            <a:ext cx="5565912" cy="444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EF3D2255-90B9-4E8D-9568-C0D8D3FE6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518986" y="1025708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9322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6B41AEF-6AED-4BE9-9050-B3B1A67C4D30}"/>
              </a:ext>
            </a:extLst>
          </p:cNvPr>
          <p:cNvSpPr/>
          <p:nvPr/>
        </p:nvSpPr>
        <p:spPr>
          <a:xfrm>
            <a:off x="1731364" y="10458620"/>
            <a:ext cx="101060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600" b="1" dirty="0"/>
              <a:t>https://www.youtube.com/watch?v=mV2OPVvoSjk</a:t>
            </a:r>
          </a:p>
        </p:txBody>
      </p:sp>
      <p:pic>
        <p:nvPicPr>
          <p:cNvPr id="3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DE7886F2-34CB-4C96-B8AF-23A3EF487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518986" y="1025708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D71F58F-177F-458F-8013-67361904A10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64" t="23423" r="39912" b="23198"/>
          <a:stretch/>
        </p:blipFill>
        <p:spPr>
          <a:xfrm>
            <a:off x="1508943" y="1087049"/>
            <a:ext cx="13728807" cy="7859243"/>
          </a:xfrm>
          <a:prstGeom prst="rect">
            <a:avLst/>
          </a:prstGeom>
        </p:spPr>
      </p:pic>
      <p:pic>
        <p:nvPicPr>
          <p:cNvPr id="7170" name="Picture 2" descr="Tren juguete en Trenes - GIF Animado | REYGIF">
            <a:extLst>
              <a:ext uri="{FF2B5EF4-FFF2-40B4-BE49-F238E27FC236}">
                <a16:creationId xmlns:a16="http://schemas.microsoft.com/office/drawing/2014/main" id="{12B00D7A-B621-41C5-8CCB-D3F043C37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52" y="8247584"/>
            <a:ext cx="6363430" cy="2009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E96AB26D-E4EF-49A2-AAB6-78B2835FEF7C}"/>
              </a:ext>
            </a:extLst>
          </p:cNvPr>
          <p:cNvSpPr/>
          <p:nvPr/>
        </p:nvSpPr>
        <p:spPr>
          <a:xfrm rot="20521643">
            <a:off x="-1160118" y="370731"/>
            <a:ext cx="5782963" cy="1231106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7200" b="1" i="1" dirty="0">
                <a:ln/>
                <a:solidFill>
                  <a:schemeClr val="accent4"/>
                </a:solidFill>
              </a:rPr>
              <a:t>Observar </a:t>
            </a:r>
          </a:p>
        </p:txBody>
      </p:sp>
    </p:spTree>
    <p:extLst>
      <p:ext uri="{BB962C8B-B14F-4D97-AF65-F5344CB8AC3E}">
        <p14:creationId xmlns:p14="http://schemas.microsoft.com/office/powerpoint/2010/main" val="2688950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60EC8115-A8A4-4292-92B9-081D9389D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518986" y="1025708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Tren juguete en Trenes - GIF Animado | REYGIF">
            <a:extLst>
              <a:ext uri="{FF2B5EF4-FFF2-40B4-BE49-F238E27FC236}">
                <a16:creationId xmlns:a16="http://schemas.microsoft.com/office/drawing/2014/main" id="{CC049DD7-FCF2-4381-B1CF-C65F72D87B6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9F8F4"/>
              </a:clrFrom>
              <a:clrTo>
                <a:srgbClr val="F9F8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11" y="9303237"/>
            <a:ext cx="4579123" cy="2564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937A777D-26C3-4628-8C97-D9E8E8770876}"/>
              </a:ext>
            </a:extLst>
          </p:cNvPr>
          <p:cNvSpPr/>
          <p:nvPr/>
        </p:nvSpPr>
        <p:spPr>
          <a:xfrm>
            <a:off x="-963829" y="-222427"/>
            <a:ext cx="5782963" cy="1231106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7200" b="1" i="1" dirty="0">
                <a:ln/>
                <a:solidFill>
                  <a:schemeClr val="accent4"/>
                </a:solidFill>
              </a:rPr>
              <a:t>Observar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1B82698-B579-4B60-9BB3-BCF5D180C94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84" t="24099" r="39912" b="23198"/>
          <a:stretch/>
        </p:blipFill>
        <p:spPr>
          <a:xfrm>
            <a:off x="1828797" y="1266762"/>
            <a:ext cx="13471506" cy="7559549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BF75F1AD-97B5-4E1B-8D0D-92BD1E6D77E4}"/>
              </a:ext>
            </a:extLst>
          </p:cNvPr>
          <p:cNvSpPr/>
          <p:nvPr/>
        </p:nvSpPr>
        <p:spPr>
          <a:xfrm>
            <a:off x="4122438" y="9187756"/>
            <a:ext cx="104350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4000" dirty="0"/>
              <a:t>https://www.youtube.com/watch?v=JUYZj0pIBk8</a:t>
            </a:r>
          </a:p>
        </p:txBody>
      </p:sp>
    </p:spTree>
    <p:extLst>
      <p:ext uri="{BB962C8B-B14F-4D97-AF65-F5344CB8AC3E}">
        <p14:creationId xmlns:p14="http://schemas.microsoft.com/office/powerpoint/2010/main" val="4186188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CD817A9-2106-44E4-AA12-D51FF20CC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0703" y="10321507"/>
            <a:ext cx="16256000" cy="252178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35F44FA-4E74-4FC1-9F07-DF681E7B7D2E}"/>
              </a:ext>
            </a:extLst>
          </p:cNvPr>
          <p:cNvSpPr txBox="1"/>
          <p:nvPr/>
        </p:nvSpPr>
        <p:spPr>
          <a:xfrm rot="20749513">
            <a:off x="-343551" y="214468"/>
            <a:ext cx="3909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2"/>
                </a:solidFill>
              </a:rPr>
              <a:t>Escoge la vocal correcta  y todos decimos en voz alta qué es…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A060D90-9B4C-48E2-8114-A3489D1C69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13" t="13964" r="72582" b="54617"/>
          <a:stretch/>
        </p:blipFill>
        <p:spPr>
          <a:xfrm>
            <a:off x="5427938" y="197708"/>
            <a:ext cx="10051491" cy="1050324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31EE3DA-D78F-4A16-BAB5-D213C354CD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818" t="17426" b="9323"/>
          <a:stretch/>
        </p:blipFill>
        <p:spPr>
          <a:xfrm>
            <a:off x="956453" y="1637000"/>
            <a:ext cx="734518" cy="789547"/>
          </a:xfrm>
          <a:prstGeom prst="rect">
            <a:avLst/>
          </a:prstGeom>
        </p:spPr>
      </p:pic>
      <p:pic>
        <p:nvPicPr>
          <p:cNvPr id="9" name="Picture 4" descr="Una Letra Minúscula De Vidrio De Color Amarillo Con Azul De Conjuntos De  Marcos Alfabeto, Aislado En Blanco. Ordenador De La Foto 3D. Fotos,  Retratos, Imágenes Y Fotografía De Archivo Libres De">
            <a:extLst>
              <a:ext uri="{FF2B5EF4-FFF2-40B4-BE49-F238E27FC236}">
                <a16:creationId xmlns:a16="http://schemas.microsoft.com/office/drawing/2014/main" id="{50D3755D-4320-411A-9B07-F886C3A00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71" y="2831655"/>
            <a:ext cx="1237938" cy="112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ℹ️ Información Emoji">
            <a:extLst>
              <a:ext uri="{FF2B5EF4-FFF2-40B4-BE49-F238E27FC236}">
                <a16:creationId xmlns:a16="http://schemas.microsoft.com/office/drawing/2014/main" id="{D2D1A3D9-DCC9-422D-8110-B3FC83225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79" y="4405621"/>
            <a:ext cx="1034321" cy="86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3">
            <a:extLst>
              <a:ext uri="{FF2B5EF4-FFF2-40B4-BE49-F238E27FC236}">
                <a16:creationId xmlns:a16="http://schemas.microsoft.com/office/drawing/2014/main" id="{6C3FD8FF-F0D2-4445-9A35-3103A1271A8A}"/>
              </a:ext>
            </a:extLst>
          </p:cNvPr>
          <p:cNvSpPr txBox="1"/>
          <p:nvPr/>
        </p:nvSpPr>
        <p:spPr>
          <a:xfrm>
            <a:off x="8747661" y="8744439"/>
            <a:ext cx="1360166" cy="126453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dirty="0"/>
          </a:p>
        </p:txBody>
      </p:sp>
      <p:pic>
        <p:nvPicPr>
          <p:cNvPr id="1028" name="Picture 4" descr="Letra Roja O, Gráfico De Representación 3D Aislado Sobre Fondo Blanco  Fotos, Retratos, Imágenes Y Fotografía De Archivo Libres De Derecho. Image  83599253.">
            <a:extLst>
              <a:ext uri="{FF2B5EF4-FFF2-40B4-BE49-F238E27FC236}">
                <a16:creationId xmlns:a16="http://schemas.microsoft.com/office/drawing/2014/main" id="{FCEFF79E-8E78-4FBF-B292-A71F201F8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16" y="5702038"/>
            <a:ext cx="1789992" cy="159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967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CD817A9-2106-44E4-AA12-D51FF20CC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0703" y="10321507"/>
            <a:ext cx="16256000" cy="252178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35F44FA-4E74-4FC1-9F07-DF681E7B7D2E}"/>
              </a:ext>
            </a:extLst>
          </p:cNvPr>
          <p:cNvSpPr txBox="1"/>
          <p:nvPr/>
        </p:nvSpPr>
        <p:spPr>
          <a:xfrm rot="20749513">
            <a:off x="-343551" y="214468"/>
            <a:ext cx="3909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2"/>
                </a:solidFill>
              </a:rPr>
              <a:t>Escoge la vocal correcta  y todos decimos en voz alta qué es…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A060D90-9B4C-48E2-8114-A3489D1C69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798" t="13626" r="54728" b="54955"/>
          <a:stretch/>
        </p:blipFill>
        <p:spPr>
          <a:xfrm>
            <a:off x="5946624" y="0"/>
            <a:ext cx="10210522" cy="10321507"/>
          </a:xfrm>
          <a:prstGeom prst="rect">
            <a:avLst/>
          </a:prstGeom>
        </p:spPr>
      </p:pic>
      <p:sp>
        <p:nvSpPr>
          <p:cNvPr id="7" name="CuadroTexto 3">
            <a:extLst>
              <a:ext uri="{FF2B5EF4-FFF2-40B4-BE49-F238E27FC236}">
                <a16:creationId xmlns:a16="http://schemas.microsoft.com/office/drawing/2014/main" id="{654E4B97-70BE-4624-8B03-40CB6F5BB98E}"/>
              </a:ext>
            </a:extLst>
          </p:cNvPr>
          <p:cNvSpPr txBox="1"/>
          <p:nvPr/>
        </p:nvSpPr>
        <p:spPr>
          <a:xfrm>
            <a:off x="8525239" y="8457756"/>
            <a:ext cx="1360166" cy="126453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9F2A5CB-610E-42DC-A41E-E3501610FC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818" t="17426" b="9323"/>
          <a:stretch/>
        </p:blipFill>
        <p:spPr>
          <a:xfrm>
            <a:off x="956453" y="1637000"/>
            <a:ext cx="734518" cy="789547"/>
          </a:xfrm>
          <a:prstGeom prst="rect">
            <a:avLst/>
          </a:prstGeom>
        </p:spPr>
      </p:pic>
      <p:pic>
        <p:nvPicPr>
          <p:cNvPr id="9" name="Picture 4" descr="Una Letra Minúscula De Vidrio De Color Amarillo Con Azul De Conjuntos De  Marcos Alfabeto, Aislado En Blanco. Ordenador De La Foto 3D. Fotos,  Retratos, Imágenes Y Fotografía De Archivo Libres De">
            <a:extLst>
              <a:ext uri="{FF2B5EF4-FFF2-40B4-BE49-F238E27FC236}">
                <a16:creationId xmlns:a16="http://schemas.microsoft.com/office/drawing/2014/main" id="{4B608991-E767-41BA-B6EB-124D914A0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71" y="2831655"/>
            <a:ext cx="1237938" cy="112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ℹ️ Información Emoji">
            <a:extLst>
              <a:ext uri="{FF2B5EF4-FFF2-40B4-BE49-F238E27FC236}">
                <a16:creationId xmlns:a16="http://schemas.microsoft.com/office/drawing/2014/main" id="{0A1ECBEE-5078-48D3-9714-758CAE5F7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79" y="4405621"/>
            <a:ext cx="1034321" cy="86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Letra Roja O, Gráfico De Representación 3D Aislado Sobre Fondo Blanco  Fotos, Retratos, Imágenes Y Fotografía De Archivo Libres De Derecho. Image  83599253.">
            <a:extLst>
              <a:ext uri="{FF2B5EF4-FFF2-40B4-BE49-F238E27FC236}">
                <a16:creationId xmlns:a16="http://schemas.microsoft.com/office/drawing/2014/main" id="{01E793B6-AEA3-4A39-9497-F136952AD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16" y="5702038"/>
            <a:ext cx="1789992" cy="159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546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CD817A9-2106-44E4-AA12-D51FF20CC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0703" y="10321507"/>
            <a:ext cx="16256000" cy="252178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35F44FA-4E74-4FC1-9F07-DF681E7B7D2E}"/>
              </a:ext>
            </a:extLst>
          </p:cNvPr>
          <p:cNvSpPr txBox="1"/>
          <p:nvPr/>
        </p:nvSpPr>
        <p:spPr>
          <a:xfrm rot="20749513">
            <a:off x="-343551" y="214468"/>
            <a:ext cx="3909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2"/>
                </a:solidFill>
              </a:rPr>
              <a:t>Escoge la vocal correcta  y todos decimos en voz alta qué es…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A060D90-9B4C-48E2-8114-A3489D1C69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652" t="13965" r="36873" b="53941"/>
          <a:stretch/>
        </p:blipFill>
        <p:spPr>
          <a:xfrm>
            <a:off x="6082261" y="568411"/>
            <a:ext cx="9812564" cy="10132540"/>
          </a:xfrm>
          <a:prstGeom prst="rect">
            <a:avLst/>
          </a:prstGeom>
        </p:spPr>
      </p:pic>
      <p:sp>
        <p:nvSpPr>
          <p:cNvPr id="7" name="CuadroTexto 3">
            <a:extLst>
              <a:ext uri="{FF2B5EF4-FFF2-40B4-BE49-F238E27FC236}">
                <a16:creationId xmlns:a16="http://schemas.microsoft.com/office/drawing/2014/main" id="{A4F4102B-B5C6-4915-848C-8EEB1E900E7D}"/>
              </a:ext>
            </a:extLst>
          </p:cNvPr>
          <p:cNvSpPr txBox="1"/>
          <p:nvPr/>
        </p:nvSpPr>
        <p:spPr>
          <a:xfrm>
            <a:off x="9439639" y="8779031"/>
            <a:ext cx="1360166" cy="126453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1E0221B-E5C8-4E77-BB3D-6B23EFC7DA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818" t="17426" b="9323"/>
          <a:stretch/>
        </p:blipFill>
        <p:spPr>
          <a:xfrm>
            <a:off x="956453" y="1637000"/>
            <a:ext cx="734518" cy="789547"/>
          </a:xfrm>
          <a:prstGeom prst="rect">
            <a:avLst/>
          </a:prstGeom>
        </p:spPr>
      </p:pic>
      <p:pic>
        <p:nvPicPr>
          <p:cNvPr id="9" name="Picture 4" descr="Una Letra Minúscula De Vidrio De Color Amarillo Con Azul De Conjuntos De  Marcos Alfabeto, Aislado En Blanco. Ordenador De La Foto 3D. Fotos,  Retratos, Imágenes Y Fotografía De Archivo Libres De">
            <a:extLst>
              <a:ext uri="{FF2B5EF4-FFF2-40B4-BE49-F238E27FC236}">
                <a16:creationId xmlns:a16="http://schemas.microsoft.com/office/drawing/2014/main" id="{2351883B-079A-4334-9519-796154F4F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71" y="2831655"/>
            <a:ext cx="1237938" cy="112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ℹ️ Información Emoji">
            <a:extLst>
              <a:ext uri="{FF2B5EF4-FFF2-40B4-BE49-F238E27FC236}">
                <a16:creationId xmlns:a16="http://schemas.microsoft.com/office/drawing/2014/main" id="{42695AE3-FBC1-4DFB-A39B-4F8CA4647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79" y="4405621"/>
            <a:ext cx="1034321" cy="86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Letra Roja O, Gráfico De Representación 3D Aislado Sobre Fondo Blanco  Fotos, Retratos, Imágenes Y Fotografía De Archivo Libres De Derecho. Image  83599253.">
            <a:extLst>
              <a:ext uri="{FF2B5EF4-FFF2-40B4-BE49-F238E27FC236}">
                <a16:creationId xmlns:a16="http://schemas.microsoft.com/office/drawing/2014/main" id="{8037745E-DC98-4CC2-907F-1D6AB9315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16" y="5702038"/>
            <a:ext cx="1789992" cy="159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154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CD817A9-2106-44E4-AA12-D51FF20CC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0703" y="10321507"/>
            <a:ext cx="16256000" cy="252178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35F44FA-4E74-4FC1-9F07-DF681E7B7D2E}"/>
              </a:ext>
            </a:extLst>
          </p:cNvPr>
          <p:cNvSpPr txBox="1"/>
          <p:nvPr/>
        </p:nvSpPr>
        <p:spPr>
          <a:xfrm rot="20749513">
            <a:off x="-343551" y="214468"/>
            <a:ext cx="3909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2"/>
                </a:solidFill>
              </a:rPr>
              <a:t>Escoge la vocal correcta  y todos decimos en voz alta qué es…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A060D90-9B4C-48E2-8114-A3489D1C69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14" t="49775" r="74482" b="18117"/>
          <a:stretch/>
        </p:blipFill>
        <p:spPr>
          <a:xfrm>
            <a:off x="6914291" y="0"/>
            <a:ext cx="8971006" cy="10792549"/>
          </a:xfrm>
          <a:prstGeom prst="rect">
            <a:avLst/>
          </a:prstGeom>
        </p:spPr>
      </p:pic>
      <p:sp>
        <p:nvSpPr>
          <p:cNvPr id="7" name="CuadroTexto 3">
            <a:extLst>
              <a:ext uri="{FF2B5EF4-FFF2-40B4-BE49-F238E27FC236}">
                <a16:creationId xmlns:a16="http://schemas.microsoft.com/office/drawing/2014/main" id="{7C1E3A4D-E11F-4B9A-8EA4-DB39FF4FE317}"/>
              </a:ext>
            </a:extLst>
          </p:cNvPr>
          <p:cNvSpPr txBox="1"/>
          <p:nvPr/>
        </p:nvSpPr>
        <p:spPr>
          <a:xfrm>
            <a:off x="9696849" y="8457756"/>
            <a:ext cx="1360166" cy="126453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4ADF9DF-28B6-441E-B826-7CD9DE73B6E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818" t="17426" b="9323"/>
          <a:stretch/>
        </p:blipFill>
        <p:spPr>
          <a:xfrm>
            <a:off x="956453" y="1637000"/>
            <a:ext cx="734518" cy="789547"/>
          </a:xfrm>
          <a:prstGeom prst="rect">
            <a:avLst/>
          </a:prstGeom>
        </p:spPr>
      </p:pic>
      <p:pic>
        <p:nvPicPr>
          <p:cNvPr id="9" name="Picture 4" descr="Una Letra Minúscula De Vidrio De Color Amarillo Con Azul De Conjuntos De  Marcos Alfabeto, Aislado En Blanco. Ordenador De La Foto 3D. Fotos,  Retratos, Imágenes Y Fotografía De Archivo Libres De">
            <a:extLst>
              <a:ext uri="{FF2B5EF4-FFF2-40B4-BE49-F238E27FC236}">
                <a16:creationId xmlns:a16="http://schemas.microsoft.com/office/drawing/2014/main" id="{E87AAA1D-F123-4C76-A1F8-4801ED61E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71" y="2831655"/>
            <a:ext cx="1237938" cy="112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ℹ️ Información Emoji">
            <a:extLst>
              <a:ext uri="{FF2B5EF4-FFF2-40B4-BE49-F238E27FC236}">
                <a16:creationId xmlns:a16="http://schemas.microsoft.com/office/drawing/2014/main" id="{3D02E7FF-C9CB-4244-914B-5D7C97E46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79" y="4405621"/>
            <a:ext cx="1034321" cy="86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Letra Roja O, Gráfico De Representación 3D Aislado Sobre Fondo Blanco  Fotos, Retratos, Imágenes Y Fotografía De Archivo Libres De Derecho. Image  83599253.">
            <a:extLst>
              <a:ext uri="{FF2B5EF4-FFF2-40B4-BE49-F238E27FC236}">
                <a16:creationId xmlns:a16="http://schemas.microsoft.com/office/drawing/2014/main" id="{6CF75758-5AD8-4DF8-A534-B8B5A951C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16" y="5702038"/>
            <a:ext cx="1789992" cy="159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784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CD817A9-2106-44E4-AA12-D51FF20CC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0703" y="10321507"/>
            <a:ext cx="16256000" cy="252178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35F44FA-4E74-4FC1-9F07-DF681E7B7D2E}"/>
              </a:ext>
            </a:extLst>
          </p:cNvPr>
          <p:cNvSpPr txBox="1"/>
          <p:nvPr/>
        </p:nvSpPr>
        <p:spPr>
          <a:xfrm rot="20749513">
            <a:off x="-343551" y="214468"/>
            <a:ext cx="3909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2"/>
                </a:solidFill>
              </a:rPr>
              <a:t>Escoge la vocal correcta  y todos decimos en voz alta qué es…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A060D90-9B4C-48E2-8114-A3489D1C69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178" t="50000" r="55107" b="18131"/>
          <a:stretch/>
        </p:blipFill>
        <p:spPr>
          <a:xfrm>
            <a:off x="6156377" y="568410"/>
            <a:ext cx="9728920" cy="10429103"/>
          </a:xfrm>
          <a:prstGeom prst="rect">
            <a:avLst/>
          </a:prstGeom>
        </p:spPr>
      </p:pic>
      <p:sp>
        <p:nvSpPr>
          <p:cNvPr id="7" name="CuadroTexto 3">
            <a:extLst>
              <a:ext uri="{FF2B5EF4-FFF2-40B4-BE49-F238E27FC236}">
                <a16:creationId xmlns:a16="http://schemas.microsoft.com/office/drawing/2014/main" id="{D9F49AD2-F867-4F63-8A59-D4A15454D43C}"/>
              </a:ext>
            </a:extLst>
          </p:cNvPr>
          <p:cNvSpPr txBox="1"/>
          <p:nvPr/>
        </p:nvSpPr>
        <p:spPr>
          <a:xfrm>
            <a:off x="9400288" y="8982831"/>
            <a:ext cx="1360166" cy="126453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B3D5E59-B702-4086-BD18-CDDAFDE240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818" t="17426" b="9323"/>
          <a:stretch/>
        </p:blipFill>
        <p:spPr>
          <a:xfrm>
            <a:off x="956453" y="1637000"/>
            <a:ext cx="734518" cy="789547"/>
          </a:xfrm>
          <a:prstGeom prst="rect">
            <a:avLst/>
          </a:prstGeom>
        </p:spPr>
      </p:pic>
      <p:pic>
        <p:nvPicPr>
          <p:cNvPr id="9" name="Picture 4" descr="Una Letra Minúscula De Vidrio De Color Amarillo Con Azul De Conjuntos De  Marcos Alfabeto, Aislado En Blanco. Ordenador De La Foto 3D. Fotos,  Retratos, Imágenes Y Fotografía De Archivo Libres De">
            <a:extLst>
              <a:ext uri="{FF2B5EF4-FFF2-40B4-BE49-F238E27FC236}">
                <a16:creationId xmlns:a16="http://schemas.microsoft.com/office/drawing/2014/main" id="{2DF77F2D-919A-49D7-96A4-66371EAF0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71" y="2831655"/>
            <a:ext cx="1237938" cy="112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ℹ️ Información Emoji">
            <a:extLst>
              <a:ext uri="{FF2B5EF4-FFF2-40B4-BE49-F238E27FC236}">
                <a16:creationId xmlns:a16="http://schemas.microsoft.com/office/drawing/2014/main" id="{2F3B7CC3-15E4-4B08-8B8D-DFFA43641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79" y="4405621"/>
            <a:ext cx="1034321" cy="86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Letra Roja O, Gráfico De Representación 3D Aislado Sobre Fondo Blanco  Fotos, Retratos, Imágenes Y Fotografía De Archivo Libres De Derecho. Image  83599253.">
            <a:extLst>
              <a:ext uri="{FF2B5EF4-FFF2-40B4-BE49-F238E27FC236}">
                <a16:creationId xmlns:a16="http://schemas.microsoft.com/office/drawing/2014/main" id="{9E463702-9924-4070-9E40-55B1462E1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16" y="5702038"/>
            <a:ext cx="1789992" cy="159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3341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CD817A9-2106-44E4-AA12-D51FF20CC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0703" y="10321507"/>
            <a:ext cx="16256000" cy="252178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35F44FA-4E74-4FC1-9F07-DF681E7B7D2E}"/>
              </a:ext>
            </a:extLst>
          </p:cNvPr>
          <p:cNvSpPr txBox="1"/>
          <p:nvPr/>
        </p:nvSpPr>
        <p:spPr>
          <a:xfrm rot="20749513">
            <a:off x="-343551" y="214468"/>
            <a:ext cx="3909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2"/>
                </a:solidFill>
              </a:rPr>
              <a:t>Escoge la vocal correcta  y todos decimos en voz alta qué es…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A060D90-9B4C-48E2-8114-A3489D1C69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463" t="47410" r="37942" b="18116"/>
          <a:stretch/>
        </p:blipFill>
        <p:spPr>
          <a:xfrm>
            <a:off x="4621427" y="568411"/>
            <a:ext cx="10981952" cy="10775092"/>
          </a:xfrm>
          <a:prstGeom prst="rect">
            <a:avLst/>
          </a:prstGeom>
        </p:spPr>
      </p:pic>
      <p:sp>
        <p:nvSpPr>
          <p:cNvPr id="7" name="CuadroTexto 3">
            <a:extLst>
              <a:ext uri="{FF2B5EF4-FFF2-40B4-BE49-F238E27FC236}">
                <a16:creationId xmlns:a16="http://schemas.microsoft.com/office/drawing/2014/main" id="{A1506ED0-0AAC-4E0D-8499-B95A3BE6AD70}"/>
              </a:ext>
            </a:extLst>
          </p:cNvPr>
          <p:cNvSpPr txBox="1"/>
          <p:nvPr/>
        </p:nvSpPr>
        <p:spPr>
          <a:xfrm>
            <a:off x="8253391" y="9315985"/>
            <a:ext cx="1360166" cy="126453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6248B77-A751-4FE7-A5BE-5FB97FE681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818" t="17426" b="9323"/>
          <a:stretch/>
        </p:blipFill>
        <p:spPr>
          <a:xfrm>
            <a:off x="956453" y="1637000"/>
            <a:ext cx="734518" cy="789547"/>
          </a:xfrm>
          <a:prstGeom prst="rect">
            <a:avLst/>
          </a:prstGeom>
        </p:spPr>
      </p:pic>
      <p:pic>
        <p:nvPicPr>
          <p:cNvPr id="9" name="Picture 4" descr="Una Letra Minúscula De Vidrio De Color Amarillo Con Azul De Conjuntos De  Marcos Alfabeto, Aislado En Blanco. Ordenador De La Foto 3D. Fotos,  Retratos, Imágenes Y Fotografía De Archivo Libres De">
            <a:extLst>
              <a:ext uri="{FF2B5EF4-FFF2-40B4-BE49-F238E27FC236}">
                <a16:creationId xmlns:a16="http://schemas.microsoft.com/office/drawing/2014/main" id="{9E30A251-B574-4A32-A50B-28B4509FE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71" y="2831655"/>
            <a:ext cx="1237938" cy="112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ℹ️ Información Emoji">
            <a:extLst>
              <a:ext uri="{FF2B5EF4-FFF2-40B4-BE49-F238E27FC236}">
                <a16:creationId xmlns:a16="http://schemas.microsoft.com/office/drawing/2014/main" id="{8D012585-A58F-49FA-BDB4-197BBAD68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79" y="4405621"/>
            <a:ext cx="1034321" cy="86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Letra Roja O, Gráfico De Representación 3D Aislado Sobre Fondo Blanco  Fotos, Retratos, Imágenes Y Fotografía De Archivo Libres De Derecho. Image  83599253.">
            <a:extLst>
              <a:ext uri="{FF2B5EF4-FFF2-40B4-BE49-F238E27FC236}">
                <a16:creationId xmlns:a16="http://schemas.microsoft.com/office/drawing/2014/main" id="{16E55AB2-F33F-4518-B3DE-25A71DBBB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16" y="5702038"/>
            <a:ext cx="1789992" cy="159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3754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4EAB307A-4E18-4C69-9541-8B8CDB5C9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518986" y="1025708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E69AAD3-0AA7-45EF-AFF7-08B2F3768F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933" t="24099" r="46750" b="23199"/>
          <a:stretch/>
        </p:blipFill>
        <p:spPr>
          <a:xfrm>
            <a:off x="2248928" y="739878"/>
            <a:ext cx="12628607" cy="951721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AC4CC3C5-8496-4A0D-A919-E71454A35F3E}"/>
              </a:ext>
            </a:extLst>
          </p:cNvPr>
          <p:cNvSpPr/>
          <p:nvPr/>
        </p:nvSpPr>
        <p:spPr>
          <a:xfrm>
            <a:off x="6213644" y="10257088"/>
            <a:ext cx="95535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600" dirty="0"/>
              <a:t>https://www.youtube.com/watch?v=3dK31A05JCI</a:t>
            </a:r>
          </a:p>
        </p:txBody>
      </p:sp>
      <p:pic>
        <p:nvPicPr>
          <p:cNvPr id="8194" name="Picture 2" descr="Locomotive Joypixels Sticker - Locomotive Joypixels Train - Descubre &amp;amp;  Comparte GIFs">
            <a:extLst>
              <a:ext uri="{FF2B5EF4-FFF2-40B4-BE49-F238E27FC236}">
                <a16:creationId xmlns:a16="http://schemas.microsoft.com/office/drawing/2014/main" id="{4AE2831E-B4AB-4D2C-A0DF-5C48147BA85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986" y="7448550"/>
            <a:ext cx="4743450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CB0FE0C-2A20-4412-979F-F873936C8CAE}"/>
              </a:ext>
            </a:extLst>
          </p:cNvPr>
          <p:cNvSpPr txBox="1"/>
          <p:nvPr/>
        </p:nvSpPr>
        <p:spPr>
          <a:xfrm rot="20749513">
            <a:off x="-343551" y="214468"/>
            <a:ext cx="3909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2"/>
                </a:solidFill>
              </a:rPr>
              <a:t>Observar el trazo correcto de la “O”</a:t>
            </a:r>
          </a:p>
        </p:txBody>
      </p:sp>
    </p:spTree>
    <p:extLst>
      <p:ext uri="{BB962C8B-B14F-4D97-AF65-F5344CB8AC3E}">
        <p14:creationId xmlns:p14="http://schemas.microsoft.com/office/powerpoint/2010/main" val="10656894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747D72A-40CC-465F-BE05-12FA2B72F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5989" y="10321507"/>
            <a:ext cx="16947978" cy="252178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C9CBBB2-674D-4910-8761-4512CEA22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686" y="605481"/>
            <a:ext cx="13363833" cy="8909222"/>
          </a:xfrm>
          <a:prstGeom prst="rect">
            <a:avLst/>
          </a:prstGeom>
        </p:spPr>
      </p:pic>
      <p:pic>
        <p:nvPicPr>
          <p:cNvPr id="2050" name="Picture 2" descr="Gifs animados de Trenes, animaciones de Trenes">
            <a:extLst>
              <a:ext uri="{FF2B5EF4-FFF2-40B4-BE49-F238E27FC236}">
                <a16:creationId xmlns:a16="http://schemas.microsoft.com/office/drawing/2014/main" id="{93851533-C5C0-4D2C-8BF4-4A2997AC073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58" y="9144000"/>
            <a:ext cx="5401103" cy="2227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905EE7F-EBDB-49E1-A00B-987B2EA4F6DA}"/>
              </a:ext>
            </a:extLst>
          </p:cNvPr>
          <p:cNvSpPr txBox="1"/>
          <p:nvPr/>
        </p:nvSpPr>
        <p:spPr>
          <a:xfrm rot="20749513">
            <a:off x="-343551" y="214468"/>
            <a:ext cx="3909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2"/>
                </a:solidFill>
              </a:rPr>
              <a:t>Realizar la vocal “O” </a:t>
            </a:r>
          </a:p>
          <a:p>
            <a:pPr algn="ctr"/>
            <a:r>
              <a:rPr lang="es-MX" sz="2000" b="1" dirty="0">
                <a:solidFill>
                  <a:schemeClr val="accent2"/>
                </a:solidFill>
              </a:rPr>
              <a:t>con plastilina</a:t>
            </a:r>
          </a:p>
        </p:txBody>
      </p:sp>
    </p:spTree>
    <p:extLst>
      <p:ext uri="{BB962C8B-B14F-4D97-AF65-F5344CB8AC3E}">
        <p14:creationId xmlns:p14="http://schemas.microsoft.com/office/powerpoint/2010/main" val="35758165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54B83E4-51DD-4D3D-A894-17443C4FC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3369" y="-1"/>
            <a:ext cx="9259204" cy="11442357"/>
          </a:xfrm>
          <a:prstGeom prst="rect">
            <a:avLst/>
          </a:prstGeom>
        </p:spPr>
      </p:pic>
      <p:pic>
        <p:nvPicPr>
          <p:cNvPr id="3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2CB17BF8-C70A-4144-A914-C87032DC3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518986" y="1025708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Top Soul Train 70 S Dance Stickers for Android &amp;amp; iOS | Gfycat">
            <a:extLst>
              <a:ext uri="{FF2B5EF4-FFF2-40B4-BE49-F238E27FC236}">
                <a16:creationId xmlns:a16="http://schemas.microsoft.com/office/drawing/2014/main" id="{47FBB841-8B92-4DD2-92F9-D051E477E97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39" y="9526802"/>
            <a:ext cx="6581775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▷ Lápices y Lapiceros: Imágenes Animadas, Gifs y Animaciones ¡100% GRATIS!">
            <a:extLst>
              <a:ext uri="{FF2B5EF4-FFF2-40B4-BE49-F238E27FC236}">
                <a16:creationId xmlns:a16="http://schemas.microsoft.com/office/drawing/2014/main" id="{58FB07BD-8609-44E1-A0DE-7554CC4F51D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9468" y="2226"/>
            <a:ext cx="3864700" cy="3417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GIF ANIMADOS... : GIF ANIMADOS TRANSPARENTES DE NIÑOS. AL DESPERTAR (Fina  García Marruz)">
            <a:extLst>
              <a:ext uri="{FF2B5EF4-FFF2-40B4-BE49-F238E27FC236}">
                <a16:creationId xmlns:a16="http://schemas.microsoft.com/office/drawing/2014/main" id="{7153A1A4-1CC7-438C-878F-DA24AD9C26A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3199" y="2128279"/>
            <a:ext cx="4692307" cy="670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ஐ SEGUNDO GRADO | ♥ MI AULA DE INNOVACIÓN PEDAGÓGICA ♥">
            <a:extLst>
              <a:ext uri="{FF2B5EF4-FFF2-40B4-BE49-F238E27FC236}">
                <a16:creationId xmlns:a16="http://schemas.microsoft.com/office/drawing/2014/main" id="{F04324E9-1195-48C6-AF81-0439D77D415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2431" y="6203588"/>
            <a:ext cx="4075429" cy="582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355A9A7-83D3-49B0-AD47-E00353213E8C}"/>
              </a:ext>
            </a:extLst>
          </p:cNvPr>
          <p:cNvSpPr txBox="1"/>
          <p:nvPr/>
        </p:nvSpPr>
        <p:spPr>
          <a:xfrm rot="20749513">
            <a:off x="-343551" y="368356"/>
            <a:ext cx="3909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2"/>
                </a:solidFill>
              </a:rPr>
              <a:t>Engordar “O”</a:t>
            </a:r>
          </a:p>
        </p:txBody>
      </p:sp>
    </p:spTree>
    <p:extLst>
      <p:ext uri="{BB962C8B-B14F-4D97-AF65-F5344CB8AC3E}">
        <p14:creationId xmlns:p14="http://schemas.microsoft.com/office/powerpoint/2010/main" val="3959131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200EEF1-8E10-484C-A9C5-E566DD7A75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31" t="24250" r="39631" b="22827"/>
          <a:stretch/>
        </p:blipFill>
        <p:spPr>
          <a:xfrm>
            <a:off x="3325613" y="2084422"/>
            <a:ext cx="12441609" cy="7377982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548A98E6-3F36-4179-B677-D677D3D5C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7019" y="635324"/>
            <a:ext cx="12801595" cy="1738489"/>
          </a:xfrm>
        </p:spPr>
        <p:txBody>
          <a:bodyPr/>
          <a:lstStyle/>
          <a:p>
            <a:r>
              <a:rPr lang="es-MX" dirty="0"/>
              <a:t>MIÉRCOLES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9C91C68-D7B9-41BE-B476-746C6F4F2C87}"/>
              </a:ext>
            </a:extLst>
          </p:cNvPr>
          <p:cNvSpPr/>
          <p:nvPr/>
        </p:nvSpPr>
        <p:spPr>
          <a:xfrm>
            <a:off x="5627523" y="9819168"/>
            <a:ext cx="101396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600" b="1" u="sng" dirty="0">
                <a:hlinkClick r:id="rId3"/>
              </a:rPr>
              <a:t>https://www.youtube.com/watch?v=enVHR3HTxas</a:t>
            </a:r>
            <a:r>
              <a:rPr lang="es-MX" sz="3600" b="1" dirty="0"/>
              <a:t> </a:t>
            </a:r>
            <a:endParaRPr lang="es-MX" sz="3600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16C0554-0E8C-443F-9251-1524F0F4A271}"/>
              </a:ext>
            </a:extLst>
          </p:cNvPr>
          <p:cNvSpPr/>
          <p:nvPr/>
        </p:nvSpPr>
        <p:spPr>
          <a:xfrm rot="20398090">
            <a:off x="46484" y="195749"/>
            <a:ext cx="2603598" cy="666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733" b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Activación</a:t>
            </a:r>
            <a:endParaRPr lang="es-MX" sz="1867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FB886E6-638A-4E70-88D2-942C04AF6BB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94" b="96667" l="25625" r="99375">
                        <a14:foregroundMark x1="76094" y1="50556" x2="76094" y2="50556"/>
                        <a14:foregroundMark x1="85781" y1="49861" x2="85781" y2="49861"/>
                        <a14:foregroundMark x1="95313" y1="51389" x2="95313" y2="51389"/>
                        <a14:foregroundMark x1="85703" y1="60972" x2="85703" y2="60972"/>
                        <a14:foregroundMark x1="82891" y1="59722" x2="82891" y2="59722"/>
                        <a14:foregroundMark x1="81172" y1="59722" x2="81172" y2="59722"/>
                        <a14:foregroundMark x1="82109" y1="57917" x2="82109" y2="57917"/>
                        <a14:foregroundMark x1="85703" y1="58750" x2="85703" y2="58750"/>
                        <a14:foregroundMark x1="87188" y1="58750" x2="87188" y2="58750"/>
                        <a14:foregroundMark x1="83594" y1="51528" x2="83594" y2="51528"/>
                        <a14:foregroundMark x1="88047" y1="60139" x2="88047" y2="60139"/>
                        <a14:foregroundMark x1="86719" y1="60278" x2="86719" y2="60278"/>
                        <a14:foregroundMark x1="83516" y1="60278" x2="83516" y2="60278"/>
                        <a14:foregroundMark x1="82031" y1="61250" x2="82031" y2="61250"/>
                        <a14:foregroundMark x1="83828" y1="58611" x2="83828" y2="58611"/>
                        <a14:foregroundMark x1="84922" y1="58611" x2="84922" y2="58611"/>
                        <a14:foregroundMark x1="84922" y1="60556" x2="84922" y2="60556"/>
                        <a14:foregroundMark x1="87031" y1="62361" x2="87031" y2="62361"/>
                        <a14:foregroundMark x1="84688" y1="51389" x2="84688" y2="51389"/>
                      </a14:backgroundRemoval>
                    </a14:imgEffect>
                  </a14:imgLayer>
                </a14:imgProps>
              </a:ext>
            </a:extLst>
          </a:blip>
          <a:srcRect l="26188"/>
          <a:stretch/>
        </p:blipFill>
        <p:spPr>
          <a:xfrm>
            <a:off x="11038" y="8162394"/>
            <a:ext cx="4345480" cy="3311588"/>
          </a:xfrm>
          <a:prstGeom prst="rect">
            <a:avLst/>
          </a:prstGeom>
        </p:spPr>
      </p:pic>
      <p:pic>
        <p:nvPicPr>
          <p:cNvPr id="7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74E340CB-826A-4746-8EF7-209913ECD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518986" y="1025708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04167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B59AB430-A1AA-4177-985F-21038EBE4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8914" y="772199"/>
            <a:ext cx="11608967" cy="9014351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0C98F7D-BD37-4555-9B3B-3706C796B667}"/>
              </a:ext>
            </a:extLst>
          </p:cNvPr>
          <p:cNvSpPr txBox="1"/>
          <p:nvPr/>
        </p:nvSpPr>
        <p:spPr>
          <a:xfrm rot="20675651">
            <a:off x="37862" y="466777"/>
            <a:ext cx="5159513" cy="1241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733" b="1" dirty="0">
                <a:solidFill>
                  <a:srgbClr val="0070C0"/>
                </a:solidFill>
              </a:rPr>
              <a:t>Práctica motricidad fina</a:t>
            </a:r>
          </a:p>
        </p:txBody>
      </p:sp>
      <p:pic>
        <p:nvPicPr>
          <p:cNvPr id="7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26535664-3C3B-4A7B-93B5-A8EED53AA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518986" y="1025708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91875DF-28B2-4CD7-B3FD-3338F36A6B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46" b="99153" l="0" r="9916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8758488"/>
            <a:ext cx="12195673" cy="29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1375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6B41AEF-6AED-4BE9-9050-B3B1A67C4D30}"/>
              </a:ext>
            </a:extLst>
          </p:cNvPr>
          <p:cNvSpPr/>
          <p:nvPr/>
        </p:nvSpPr>
        <p:spPr>
          <a:xfrm>
            <a:off x="1731364" y="10458620"/>
            <a:ext cx="101060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600" b="1" dirty="0"/>
              <a:t>https://www.youtube.com/watch?v=mV2OPVvoSjk</a:t>
            </a:r>
          </a:p>
        </p:txBody>
      </p:sp>
      <p:pic>
        <p:nvPicPr>
          <p:cNvPr id="3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DE7886F2-34CB-4C96-B8AF-23A3EF487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518986" y="1025708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D71F58F-177F-458F-8013-67361904A10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64" t="23423" r="39912" b="23198"/>
          <a:stretch/>
        </p:blipFill>
        <p:spPr>
          <a:xfrm>
            <a:off x="1508943" y="1087049"/>
            <a:ext cx="13728807" cy="7859243"/>
          </a:xfrm>
          <a:prstGeom prst="rect">
            <a:avLst/>
          </a:prstGeom>
        </p:spPr>
      </p:pic>
      <p:pic>
        <p:nvPicPr>
          <p:cNvPr id="7170" name="Picture 2" descr="Tren juguete en Trenes - GIF Animado | REYGIF">
            <a:extLst>
              <a:ext uri="{FF2B5EF4-FFF2-40B4-BE49-F238E27FC236}">
                <a16:creationId xmlns:a16="http://schemas.microsoft.com/office/drawing/2014/main" id="{12B00D7A-B621-41C5-8CCB-D3F043C37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52" y="8247584"/>
            <a:ext cx="6363430" cy="2009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E96AB26D-E4EF-49A2-AAB6-78B2835FEF7C}"/>
              </a:ext>
            </a:extLst>
          </p:cNvPr>
          <p:cNvSpPr/>
          <p:nvPr/>
        </p:nvSpPr>
        <p:spPr>
          <a:xfrm rot="20521643">
            <a:off x="-1160118" y="370731"/>
            <a:ext cx="5782963" cy="1231106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7200" b="1" i="1" dirty="0">
                <a:ln/>
                <a:solidFill>
                  <a:schemeClr val="accent4"/>
                </a:solidFill>
              </a:rPr>
              <a:t>Observar </a:t>
            </a:r>
          </a:p>
        </p:txBody>
      </p:sp>
    </p:spTree>
    <p:extLst>
      <p:ext uri="{BB962C8B-B14F-4D97-AF65-F5344CB8AC3E}">
        <p14:creationId xmlns:p14="http://schemas.microsoft.com/office/powerpoint/2010/main" val="40750155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2631F949-54DC-4A1B-B55B-9B50CD892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518986" y="1025708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EE5479A-B750-49A4-9405-E5635DAFC5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74" t="24437" r="40102" b="23536"/>
          <a:stretch/>
        </p:blipFill>
        <p:spPr>
          <a:xfrm>
            <a:off x="1843241" y="988539"/>
            <a:ext cx="13553278" cy="756233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D95112EB-C8A5-4A40-94C3-638ACBA76B63}"/>
              </a:ext>
            </a:extLst>
          </p:cNvPr>
          <p:cNvSpPr/>
          <p:nvPr/>
        </p:nvSpPr>
        <p:spPr>
          <a:xfrm>
            <a:off x="3454876" y="9297085"/>
            <a:ext cx="103300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4000" dirty="0"/>
              <a:t>https://www.youtube.com/watch?v=_losSjIw2Vs</a:t>
            </a:r>
          </a:p>
        </p:txBody>
      </p:sp>
      <p:pic>
        <p:nvPicPr>
          <p:cNvPr id="15362" name="Picture 2" descr="Train Wheels Sticker - Train Wheels Choo Choo Stickers">
            <a:extLst>
              <a:ext uri="{FF2B5EF4-FFF2-40B4-BE49-F238E27FC236}">
                <a16:creationId xmlns:a16="http://schemas.microsoft.com/office/drawing/2014/main" id="{DB4AC729-096D-43CC-B66B-E1AA7FAEAC8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42" y="9500686"/>
            <a:ext cx="2894547" cy="2361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3112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2631F949-54DC-4A1B-B55B-9B50CD892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518986" y="1025708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E373CAD-CF63-4EC9-966F-A063C9A0CB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7618" b="54164"/>
          <a:stretch/>
        </p:blipFill>
        <p:spPr>
          <a:xfrm>
            <a:off x="6102670" y="286779"/>
            <a:ext cx="9809958" cy="1041417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52FF42A-F693-4C59-AC25-CA736F6D18C5}"/>
              </a:ext>
            </a:extLst>
          </p:cNvPr>
          <p:cNvSpPr txBox="1"/>
          <p:nvPr/>
        </p:nvSpPr>
        <p:spPr>
          <a:xfrm rot="20749513">
            <a:off x="-343551" y="214468"/>
            <a:ext cx="3909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2"/>
                </a:solidFill>
              </a:rPr>
              <a:t>Escoge la vocal correcta  y todos decimos en voz alta qué es…</a:t>
            </a:r>
          </a:p>
        </p:txBody>
      </p:sp>
      <p:sp>
        <p:nvSpPr>
          <p:cNvPr id="5" name="CuadroTexto 3">
            <a:extLst>
              <a:ext uri="{FF2B5EF4-FFF2-40B4-BE49-F238E27FC236}">
                <a16:creationId xmlns:a16="http://schemas.microsoft.com/office/drawing/2014/main" id="{1FD279C4-7679-4397-9028-F687740D7F82}"/>
              </a:ext>
            </a:extLst>
          </p:cNvPr>
          <p:cNvSpPr txBox="1"/>
          <p:nvPr/>
        </p:nvSpPr>
        <p:spPr>
          <a:xfrm>
            <a:off x="8871229" y="8992554"/>
            <a:ext cx="1360166" cy="126453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9D343B7-8332-4747-963E-5218A48C429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818" t="17426" b="9323"/>
          <a:stretch/>
        </p:blipFill>
        <p:spPr>
          <a:xfrm>
            <a:off x="956453" y="1637000"/>
            <a:ext cx="734518" cy="789547"/>
          </a:xfrm>
          <a:prstGeom prst="rect">
            <a:avLst/>
          </a:prstGeom>
        </p:spPr>
      </p:pic>
      <p:pic>
        <p:nvPicPr>
          <p:cNvPr id="7" name="Picture 4" descr="Una Letra Minúscula De Vidrio De Color Amarillo Con Azul De Conjuntos De  Marcos Alfabeto, Aislado En Blanco. Ordenador De La Foto 3D. Fotos,  Retratos, Imágenes Y Fotografía De Archivo Libres De">
            <a:extLst>
              <a:ext uri="{FF2B5EF4-FFF2-40B4-BE49-F238E27FC236}">
                <a16:creationId xmlns:a16="http://schemas.microsoft.com/office/drawing/2014/main" id="{DAA36194-5814-4C82-AE68-BE9B49C4A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71" y="2831655"/>
            <a:ext cx="1237938" cy="112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ℹ️ Información Emoji">
            <a:extLst>
              <a:ext uri="{FF2B5EF4-FFF2-40B4-BE49-F238E27FC236}">
                <a16:creationId xmlns:a16="http://schemas.microsoft.com/office/drawing/2014/main" id="{64E674B6-6F22-4195-8480-E7C05D367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79" y="4405621"/>
            <a:ext cx="1034321" cy="86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Letra Roja O, Gráfico De Representación 3D Aislado Sobre Fondo Blanco  Fotos, Retratos, Imágenes Y Fotografía De Archivo Libres De Derecho. Image  83599253.">
            <a:extLst>
              <a:ext uri="{FF2B5EF4-FFF2-40B4-BE49-F238E27FC236}">
                <a16:creationId xmlns:a16="http://schemas.microsoft.com/office/drawing/2014/main" id="{F49E8C0C-31CA-4133-B4DD-BD75180D0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16" y="5702038"/>
            <a:ext cx="1789992" cy="159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1745336-E7F3-454E-BDBA-6F237796637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478"/>
          <a:stretch/>
        </p:blipFill>
        <p:spPr>
          <a:xfrm>
            <a:off x="668691" y="7293142"/>
            <a:ext cx="1345818" cy="118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7247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2631F949-54DC-4A1B-B55B-9B50CD892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518986" y="1025708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E373CAD-CF63-4EC9-966F-A063C9A0CB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464" r="33384" b="53684"/>
          <a:stretch/>
        </p:blipFill>
        <p:spPr>
          <a:xfrm>
            <a:off x="6585521" y="370703"/>
            <a:ext cx="9670479" cy="1013254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3FF0B56-635B-4D65-A760-EB6B9C329345}"/>
              </a:ext>
            </a:extLst>
          </p:cNvPr>
          <p:cNvSpPr txBox="1"/>
          <p:nvPr/>
        </p:nvSpPr>
        <p:spPr>
          <a:xfrm rot="20749513">
            <a:off x="-343551" y="214468"/>
            <a:ext cx="3909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2"/>
                </a:solidFill>
              </a:rPr>
              <a:t>Escoge la vocal correcta  y todos decimos en voz alta qué es…</a:t>
            </a:r>
          </a:p>
        </p:txBody>
      </p:sp>
      <p:sp>
        <p:nvSpPr>
          <p:cNvPr id="5" name="CuadroTexto 3">
            <a:extLst>
              <a:ext uri="{FF2B5EF4-FFF2-40B4-BE49-F238E27FC236}">
                <a16:creationId xmlns:a16="http://schemas.microsoft.com/office/drawing/2014/main" id="{0B8B1233-0A57-423A-8777-2A71E72623B0}"/>
              </a:ext>
            </a:extLst>
          </p:cNvPr>
          <p:cNvSpPr txBox="1"/>
          <p:nvPr/>
        </p:nvSpPr>
        <p:spPr>
          <a:xfrm>
            <a:off x="8068960" y="8733449"/>
            <a:ext cx="1360166" cy="126453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B37E5B4-67B9-4224-B895-B1F95093386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818" t="17426" b="9323"/>
          <a:stretch/>
        </p:blipFill>
        <p:spPr>
          <a:xfrm>
            <a:off x="956453" y="1637000"/>
            <a:ext cx="734518" cy="789547"/>
          </a:xfrm>
          <a:prstGeom prst="rect">
            <a:avLst/>
          </a:prstGeom>
        </p:spPr>
      </p:pic>
      <p:pic>
        <p:nvPicPr>
          <p:cNvPr id="7" name="Picture 4" descr="Una Letra Minúscula De Vidrio De Color Amarillo Con Azul De Conjuntos De  Marcos Alfabeto, Aislado En Blanco. Ordenador De La Foto 3D. Fotos,  Retratos, Imágenes Y Fotografía De Archivo Libres De">
            <a:extLst>
              <a:ext uri="{FF2B5EF4-FFF2-40B4-BE49-F238E27FC236}">
                <a16:creationId xmlns:a16="http://schemas.microsoft.com/office/drawing/2014/main" id="{60A8A5EE-23E2-44A8-BF07-C1CB62803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71" y="2831655"/>
            <a:ext cx="1237938" cy="112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ℹ️ Información Emoji">
            <a:extLst>
              <a:ext uri="{FF2B5EF4-FFF2-40B4-BE49-F238E27FC236}">
                <a16:creationId xmlns:a16="http://schemas.microsoft.com/office/drawing/2014/main" id="{D083B512-7B09-4C6B-9C2C-20BA3C702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79" y="4405621"/>
            <a:ext cx="1034321" cy="86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Letra Roja O, Gráfico De Representación 3D Aislado Sobre Fondo Blanco  Fotos, Retratos, Imágenes Y Fotografía De Archivo Libres De Derecho. Image  83599253.">
            <a:extLst>
              <a:ext uri="{FF2B5EF4-FFF2-40B4-BE49-F238E27FC236}">
                <a16:creationId xmlns:a16="http://schemas.microsoft.com/office/drawing/2014/main" id="{20CB9B5F-402F-49E5-AEB9-76FB17AFD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16" y="5702038"/>
            <a:ext cx="1789992" cy="159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2FF8175-2E9D-4A94-97AD-28D05B0635A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478"/>
          <a:stretch/>
        </p:blipFill>
        <p:spPr>
          <a:xfrm>
            <a:off x="668691" y="7293142"/>
            <a:ext cx="1345818" cy="118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1137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2631F949-54DC-4A1B-B55B-9B50CD892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518986" y="1025708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F992E5D-81F0-472B-BCED-C662214C7F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976" b="54163"/>
          <a:stretch/>
        </p:blipFill>
        <p:spPr>
          <a:xfrm>
            <a:off x="5882008" y="384648"/>
            <a:ext cx="10049581" cy="1046458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241F052-6AAE-48CB-9227-1DB1F61FE150}"/>
              </a:ext>
            </a:extLst>
          </p:cNvPr>
          <p:cNvSpPr txBox="1"/>
          <p:nvPr/>
        </p:nvSpPr>
        <p:spPr>
          <a:xfrm rot="20749513">
            <a:off x="-343551" y="214468"/>
            <a:ext cx="3909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2"/>
                </a:solidFill>
              </a:rPr>
              <a:t>Escoge la vocal correcta  y todos decimos en voz alta qué es…</a:t>
            </a:r>
          </a:p>
        </p:txBody>
      </p:sp>
      <p:sp>
        <p:nvSpPr>
          <p:cNvPr id="5" name="CuadroTexto 3">
            <a:extLst>
              <a:ext uri="{FF2B5EF4-FFF2-40B4-BE49-F238E27FC236}">
                <a16:creationId xmlns:a16="http://schemas.microsoft.com/office/drawing/2014/main" id="{20C0820D-E31D-4C9E-A393-B699DA642FB4}"/>
              </a:ext>
            </a:extLst>
          </p:cNvPr>
          <p:cNvSpPr txBox="1"/>
          <p:nvPr/>
        </p:nvSpPr>
        <p:spPr>
          <a:xfrm>
            <a:off x="8128000" y="8992554"/>
            <a:ext cx="1360166" cy="126453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E98629F-798C-4EE5-A264-D6CD79CF7AD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818" t="17426" b="9323"/>
          <a:stretch/>
        </p:blipFill>
        <p:spPr>
          <a:xfrm>
            <a:off x="956453" y="1637000"/>
            <a:ext cx="734518" cy="789547"/>
          </a:xfrm>
          <a:prstGeom prst="rect">
            <a:avLst/>
          </a:prstGeom>
        </p:spPr>
      </p:pic>
      <p:pic>
        <p:nvPicPr>
          <p:cNvPr id="7" name="Picture 4" descr="Una Letra Minúscula De Vidrio De Color Amarillo Con Azul De Conjuntos De  Marcos Alfabeto, Aislado En Blanco. Ordenador De La Foto 3D. Fotos,  Retratos, Imágenes Y Fotografía De Archivo Libres De">
            <a:extLst>
              <a:ext uri="{FF2B5EF4-FFF2-40B4-BE49-F238E27FC236}">
                <a16:creationId xmlns:a16="http://schemas.microsoft.com/office/drawing/2014/main" id="{9671CBAC-8438-47DC-BBBB-63810F35A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71" y="2831655"/>
            <a:ext cx="1237938" cy="112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ℹ️ Información Emoji">
            <a:extLst>
              <a:ext uri="{FF2B5EF4-FFF2-40B4-BE49-F238E27FC236}">
                <a16:creationId xmlns:a16="http://schemas.microsoft.com/office/drawing/2014/main" id="{F659DB68-C5CD-4638-970C-11C5AE2D0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79" y="4405621"/>
            <a:ext cx="1034321" cy="86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Letra Roja O, Gráfico De Representación 3D Aislado Sobre Fondo Blanco  Fotos, Retratos, Imágenes Y Fotografía De Archivo Libres De Derecho. Image  83599253.">
            <a:extLst>
              <a:ext uri="{FF2B5EF4-FFF2-40B4-BE49-F238E27FC236}">
                <a16:creationId xmlns:a16="http://schemas.microsoft.com/office/drawing/2014/main" id="{A8EB4301-F100-4933-AFF8-2C7B48E1FB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16" y="5702038"/>
            <a:ext cx="1789992" cy="159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C9970E7-13D1-409E-96D9-AB60F08A6EB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478"/>
          <a:stretch/>
        </p:blipFill>
        <p:spPr>
          <a:xfrm>
            <a:off x="668691" y="7293142"/>
            <a:ext cx="1345818" cy="118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213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2631F949-54DC-4A1B-B55B-9B50CD892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518986" y="1025708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4645830-F2CD-4CA0-B833-8462D372E8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0000" r="67616" b="3731"/>
          <a:stretch/>
        </p:blipFill>
        <p:spPr>
          <a:xfrm>
            <a:off x="6557026" y="486031"/>
            <a:ext cx="9698974" cy="1039615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9A4A0F0-7313-492C-8A08-9FFD02699FB9}"/>
              </a:ext>
            </a:extLst>
          </p:cNvPr>
          <p:cNvSpPr txBox="1"/>
          <p:nvPr/>
        </p:nvSpPr>
        <p:spPr>
          <a:xfrm rot="20749513">
            <a:off x="-343551" y="214468"/>
            <a:ext cx="3909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2"/>
                </a:solidFill>
              </a:rPr>
              <a:t>Escoge la vocal correcta  y todos decimos en voz alta qué es…</a:t>
            </a:r>
          </a:p>
        </p:txBody>
      </p:sp>
      <p:sp>
        <p:nvSpPr>
          <p:cNvPr id="5" name="CuadroTexto 3">
            <a:extLst>
              <a:ext uri="{FF2B5EF4-FFF2-40B4-BE49-F238E27FC236}">
                <a16:creationId xmlns:a16="http://schemas.microsoft.com/office/drawing/2014/main" id="{092199C5-28AF-4C39-AABC-DC42F08D2AB2}"/>
              </a:ext>
            </a:extLst>
          </p:cNvPr>
          <p:cNvSpPr txBox="1"/>
          <p:nvPr/>
        </p:nvSpPr>
        <p:spPr>
          <a:xfrm>
            <a:off x="7846534" y="9190263"/>
            <a:ext cx="1360166" cy="126453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6F5AB8D-E3B7-4905-82DA-1308B095264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818" t="17426" b="9323"/>
          <a:stretch/>
        </p:blipFill>
        <p:spPr>
          <a:xfrm>
            <a:off x="956453" y="1637000"/>
            <a:ext cx="734518" cy="789547"/>
          </a:xfrm>
          <a:prstGeom prst="rect">
            <a:avLst/>
          </a:prstGeom>
        </p:spPr>
      </p:pic>
      <p:pic>
        <p:nvPicPr>
          <p:cNvPr id="7" name="Picture 4" descr="Una Letra Minúscula De Vidrio De Color Amarillo Con Azul De Conjuntos De  Marcos Alfabeto, Aislado En Blanco. Ordenador De La Foto 3D. Fotos,  Retratos, Imágenes Y Fotografía De Archivo Libres De">
            <a:extLst>
              <a:ext uri="{FF2B5EF4-FFF2-40B4-BE49-F238E27FC236}">
                <a16:creationId xmlns:a16="http://schemas.microsoft.com/office/drawing/2014/main" id="{3627000E-50B5-4755-A9BD-5D8B71ED9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71" y="2831655"/>
            <a:ext cx="1237938" cy="112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ℹ️ Información Emoji">
            <a:extLst>
              <a:ext uri="{FF2B5EF4-FFF2-40B4-BE49-F238E27FC236}">
                <a16:creationId xmlns:a16="http://schemas.microsoft.com/office/drawing/2014/main" id="{E815EE33-9AB0-4EDD-97D6-29329F9C4B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79" y="4405621"/>
            <a:ext cx="1034321" cy="86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Letra Roja O, Gráfico De Representación 3D Aislado Sobre Fondo Blanco  Fotos, Retratos, Imágenes Y Fotografía De Archivo Libres De Derecho. Image  83599253.">
            <a:extLst>
              <a:ext uri="{FF2B5EF4-FFF2-40B4-BE49-F238E27FC236}">
                <a16:creationId xmlns:a16="http://schemas.microsoft.com/office/drawing/2014/main" id="{CB222DE7-E411-4471-9B9A-98D2CA299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16" y="5702038"/>
            <a:ext cx="1789992" cy="159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CB52D99-2DA5-48C8-9ECF-1637554144D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478"/>
          <a:stretch/>
        </p:blipFill>
        <p:spPr>
          <a:xfrm>
            <a:off x="668691" y="7293142"/>
            <a:ext cx="1345818" cy="118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3751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2631F949-54DC-4A1B-B55B-9B50CD892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518986" y="1025708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831F74C-B58A-498F-8EF2-D46E07F013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105" t="52562" r="34105" b="3251"/>
          <a:stretch/>
        </p:blipFill>
        <p:spPr>
          <a:xfrm>
            <a:off x="5980670" y="474335"/>
            <a:ext cx="10275330" cy="1038825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2CFE817-CA09-42B3-98DC-BA1709D19BA6}"/>
              </a:ext>
            </a:extLst>
          </p:cNvPr>
          <p:cNvSpPr txBox="1"/>
          <p:nvPr/>
        </p:nvSpPr>
        <p:spPr>
          <a:xfrm rot="20749513">
            <a:off x="-318837" y="214468"/>
            <a:ext cx="3909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2"/>
                </a:solidFill>
              </a:rPr>
              <a:t>Escoge la vocal correcta  y todos decimos en voz alta qué es…</a:t>
            </a:r>
          </a:p>
        </p:txBody>
      </p:sp>
      <p:sp>
        <p:nvSpPr>
          <p:cNvPr id="5" name="CuadroTexto 3">
            <a:extLst>
              <a:ext uri="{FF2B5EF4-FFF2-40B4-BE49-F238E27FC236}">
                <a16:creationId xmlns:a16="http://schemas.microsoft.com/office/drawing/2014/main" id="{83D5AED2-360F-4FD7-A544-92EA4F3359A7}"/>
              </a:ext>
            </a:extLst>
          </p:cNvPr>
          <p:cNvSpPr txBox="1"/>
          <p:nvPr/>
        </p:nvSpPr>
        <p:spPr>
          <a:xfrm>
            <a:off x="8970085" y="8992554"/>
            <a:ext cx="1360166" cy="126453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4C47938-B9CB-4A6A-99B8-FFE784A5C14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818" t="17426" b="9323"/>
          <a:stretch/>
        </p:blipFill>
        <p:spPr>
          <a:xfrm>
            <a:off x="981167" y="1637000"/>
            <a:ext cx="734518" cy="789547"/>
          </a:xfrm>
          <a:prstGeom prst="rect">
            <a:avLst/>
          </a:prstGeom>
        </p:spPr>
      </p:pic>
      <p:pic>
        <p:nvPicPr>
          <p:cNvPr id="7" name="Picture 4" descr="Una Letra Minúscula De Vidrio De Color Amarillo Con Azul De Conjuntos De  Marcos Alfabeto, Aislado En Blanco. Ordenador De La Foto 3D. Fotos,  Retratos, Imágenes Y Fotografía De Archivo Libres De">
            <a:extLst>
              <a:ext uri="{FF2B5EF4-FFF2-40B4-BE49-F238E27FC236}">
                <a16:creationId xmlns:a16="http://schemas.microsoft.com/office/drawing/2014/main" id="{9C10D7A3-A140-43CA-9817-8214A4AF8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85" y="2831655"/>
            <a:ext cx="1237938" cy="112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ℹ️ Información Emoji">
            <a:extLst>
              <a:ext uri="{FF2B5EF4-FFF2-40B4-BE49-F238E27FC236}">
                <a16:creationId xmlns:a16="http://schemas.microsoft.com/office/drawing/2014/main" id="{FBFC1A0C-B872-4B94-8AFC-80433E998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093" y="4405621"/>
            <a:ext cx="1034321" cy="86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Letra Roja O, Gráfico De Representación 3D Aislado Sobre Fondo Blanco  Fotos, Retratos, Imágenes Y Fotografía De Archivo Libres De Derecho. Image  83599253.">
            <a:extLst>
              <a:ext uri="{FF2B5EF4-FFF2-40B4-BE49-F238E27FC236}">
                <a16:creationId xmlns:a16="http://schemas.microsoft.com/office/drawing/2014/main" id="{A9CBD6A0-CE82-406F-8A98-9EA80EFB0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30" y="5702038"/>
            <a:ext cx="1789992" cy="159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4119431-82BD-462A-BE71-68D5AA13E73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478"/>
          <a:stretch/>
        </p:blipFill>
        <p:spPr>
          <a:xfrm>
            <a:off x="693405" y="7293142"/>
            <a:ext cx="1345818" cy="118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8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867B384-13D6-4A3C-9F80-3FC754BA77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977" t="51122" b="3363"/>
          <a:stretch/>
        </p:blipFill>
        <p:spPr>
          <a:xfrm>
            <a:off x="6128861" y="207584"/>
            <a:ext cx="10127140" cy="10468654"/>
          </a:xfrm>
          <a:prstGeom prst="rect">
            <a:avLst/>
          </a:prstGeom>
        </p:spPr>
      </p:pic>
      <p:pic>
        <p:nvPicPr>
          <p:cNvPr id="3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687812F5-D950-456B-95A6-3217FC812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518986" y="1025708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1045DB3-FCBB-4E5F-91B3-BD491CA2CA2D}"/>
              </a:ext>
            </a:extLst>
          </p:cNvPr>
          <p:cNvSpPr txBox="1"/>
          <p:nvPr/>
        </p:nvSpPr>
        <p:spPr>
          <a:xfrm rot="20749513">
            <a:off x="-343551" y="214468"/>
            <a:ext cx="3909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2"/>
                </a:solidFill>
              </a:rPr>
              <a:t>Escoge la vocal correcta  y todos decimos en voz alta qué es…</a:t>
            </a:r>
          </a:p>
        </p:txBody>
      </p:sp>
      <p:sp>
        <p:nvSpPr>
          <p:cNvPr id="5" name="CuadroTexto 3">
            <a:extLst>
              <a:ext uri="{FF2B5EF4-FFF2-40B4-BE49-F238E27FC236}">
                <a16:creationId xmlns:a16="http://schemas.microsoft.com/office/drawing/2014/main" id="{281EB64E-D22F-462C-B8A8-A6B6A1D4E60A}"/>
              </a:ext>
            </a:extLst>
          </p:cNvPr>
          <p:cNvSpPr txBox="1"/>
          <p:nvPr/>
        </p:nvSpPr>
        <p:spPr>
          <a:xfrm>
            <a:off x="7586117" y="8992554"/>
            <a:ext cx="1360166" cy="126453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50507B5-BBB0-4B95-AE02-4876E369D8B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818" t="17426" b="9323"/>
          <a:stretch/>
        </p:blipFill>
        <p:spPr>
          <a:xfrm>
            <a:off x="956453" y="1637000"/>
            <a:ext cx="734518" cy="789547"/>
          </a:xfrm>
          <a:prstGeom prst="rect">
            <a:avLst/>
          </a:prstGeom>
        </p:spPr>
      </p:pic>
      <p:pic>
        <p:nvPicPr>
          <p:cNvPr id="7" name="Picture 4" descr="Una Letra Minúscula De Vidrio De Color Amarillo Con Azul De Conjuntos De  Marcos Alfabeto, Aislado En Blanco. Ordenador De La Foto 3D. Fotos,  Retratos, Imágenes Y Fotografía De Archivo Libres De">
            <a:extLst>
              <a:ext uri="{FF2B5EF4-FFF2-40B4-BE49-F238E27FC236}">
                <a16:creationId xmlns:a16="http://schemas.microsoft.com/office/drawing/2014/main" id="{372413CA-AED6-4C08-AF40-255BFF6C2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71" y="2831655"/>
            <a:ext cx="1237938" cy="112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ℹ️ Información Emoji">
            <a:extLst>
              <a:ext uri="{FF2B5EF4-FFF2-40B4-BE49-F238E27FC236}">
                <a16:creationId xmlns:a16="http://schemas.microsoft.com/office/drawing/2014/main" id="{EA3B0952-92B7-4A2A-ABA8-36C7582E8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79" y="4405621"/>
            <a:ext cx="1034321" cy="86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Letra Roja O, Gráfico De Representación 3D Aislado Sobre Fondo Blanco  Fotos, Retratos, Imágenes Y Fotografía De Archivo Libres De Derecho. Image  83599253.">
            <a:extLst>
              <a:ext uri="{FF2B5EF4-FFF2-40B4-BE49-F238E27FC236}">
                <a16:creationId xmlns:a16="http://schemas.microsoft.com/office/drawing/2014/main" id="{798C3D63-44A1-44B6-8BB3-2744A7D01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16" y="5702038"/>
            <a:ext cx="1789992" cy="159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3F024BE-B450-4D57-9E71-6463E00C0AA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478"/>
          <a:stretch/>
        </p:blipFill>
        <p:spPr>
          <a:xfrm>
            <a:off x="668691" y="7293142"/>
            <a:ext cx="1345818" cy="118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5190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0479150-FAB2-45B0-9AD2-00CBC255F6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63" t="23423" r="45610" b="22522"/>
          <a:stretch/>
        </p:blipFill>
        <p:spPr>
          <a:xfrm>
            <a:off x="5041557" y="296561"/>
            <a:ext cx="10854178" cy="9415849"/>
          </a:xfrm>
          <a:prstGeom prst="rect">
            <a:avLst/>
          </a:prstGeom>
        </p:spPr>
      </p:pic>
      <p:pic>
        <p:nvPicPr>
          <p:cNvPr id="3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BB0078A7-627C-4890-8691-C9C3C6B74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459947" y="1033122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76F9CFC5-F1C8-4451-8CDA-4E8C2553DD1B}"/>
              </a:ext>
            </a:extLst>
          </p:cNvPr>
          <p:cNvSpPr/>
          <p:nvPr/>
        </p:nvSpPr>
        <p:spPr>
          <a:xfrm>
            <a:off x="5835699" y="10008062"/>
            <a:ext cx="97574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600" dirty="0"/>
              <a:t>https://www.youtube.com/watch?v=y4FR7WKacLo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DF4E9B2-C597-414A-9193-3C04ACEC3E7E}"/>
              </a:ext>
            </a:extLst>
          </p:cNvPr>
          <p:cNvSpPr txBox="1"/>
          <p:nvPr/>
        </p:nvSpPr>
        <p:spPr>
          <a:xfrm rot="20749513">
            <a:off x="-343551" y="214468"/>
            <a:ext cx="3909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2"/>
                </a:solidFill>
              </a:rPr>
              <a:t>Observar el trazo correcto de la “U”</a:t>
            </a:r>
          </a:p>
        </p:txBody>
      </p:sp>
      <p:pic>
        <p:nvPicPr>
          <p:cNvPr id="19458" name="Picture 2" descr="train2 - Dentistry for Children">
            <a:extLst>
              <a:ext uri="{FF2B5EF4-FFF2-40B4-BE49-F238E27FC236}">
                <a16:creationId xmlns:a16="http://schemas.microsoft.com/office/drawing/2014/main" id="{72853190-B578-4829-A69A-A8CA90E8A2F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0265" y="8030175"/>
            <a:ext cx="4770676" cy="3733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98880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3C6EE22B-59A0-4E87-A3C3-AB7F9748D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459947" y="1033122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7CC5C47-922D-4207-BFF3-0605E18EB2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5632" y="290383"/>
            <a:ext cx="12470368" cy="974330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E40B55-046E-4002-890C-C3B61283AB3F}"/>
              </a:ext>
            </a:extLst>
          </p:cNvPr>
          <p:cNvSpPr txBox="1"/>
          <p:nvPr/>
        </p:nvSpPr>
        <p:spPr>
          <a:xfrm rot="20749513">
            <a:off x="-343551" y="214468"/>
            <a:ext cx="3909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2"/>
                </a:solidFill>
              </a:rPr>
              <a:t>Realizar la vocal “U” </a:t>
            </a:r>
          </a:p>
          <a:p>
            <a:pPr algn="ctr"/>
            <a:r>
              <a:rPr lang="es-MX" sz="2000" b="1" dirty="0">
                <a:solidFill>
                  <a:schemeClr val="accent2"/>
                </a:solidFill>
              </a:rPr>
              <a:t>con plastilina</a:t>
            </a:r>
          </a:p>
        </p:txBody>
      </p:sp>
      <p:pic>
        <p:nvPicPr>
          <p:cNvPr id="18434" name="Picture 2" descr="Desgarga gratis los mejores gifs animados de trenes. Imágenes animadas de  trenes y más gifs animados como gracias, … | Imagenes animadas, Lindas  fotos de amor, Tren">
            <a:extLst>
              <a:ext uri="{FF2B5EF4-FFF2-40B4-BE49-F238E27FC236}">
                <a16:creationId xmlns:a16="http://schemas.microsoft.com/office/drawing/2014/main" id="{E0CF681F-B11A-4CEE-8BBA-BBA0D94B778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0703" y="5748802"/>
            <a:ext cx="5554860" cy="591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2656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3C6EE22B-59A0-4E87-A3C3-AB7F9748D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459947" y="1033122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oogle Shape;209;p4">
            <a:extLst>
              <a:ext uri="{FF2B5EF4-FFF2-40B4-BE49-F238E27FC236}">
                <a16:creationId xmlns:a16="http://schemas.microsoft.com/office/drawing/2014/main" id="{CF9FB573-C363-442D-9975-BF0050AD0C0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6659" y="716692"/>
            <a:ext cx="9280096" cy="9405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4" descr="▷ Lápices y Lapiceros: Imágenes Animadas, Gifs y Animaciones ¡100% GRATIS!">
            <a:extLst>
              <a:ext uri="{FF2B5EF4-FFF2-40B4-BE49-F238E27FC236}">
                <a16:creationId xmlns:a16="http://schemas.microsoft.com/office/drawing/2014/main" id="{3EF426FA-6C97-4E3E-8716-2993849CE90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9468" y="2226"/>
            <a:ext cx="3864700" cy="3417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GIF ANIMADOS... : GIF ANIMADOS TRANSPARENTES DE NIÑOS. AL DESPERTAR (Fina  García Marruz)">
            <a:extLst>
              <a:ext uri="{FF2B5EF4-FFF2-40B4-BE49-F238E27FC236}">
                <a16:creationId xmlns:a16="http://schemas.microsoft.com/office/drawing/2014/main" id="{EAD4C084-A5F7-42AB-9261-EDEE45672BA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3199" y="2128279"/>
            <a:ext cx="4692307" cy="670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ஐ SEGUNDO GRADO | ♥ MI AULA DE INNOVACIÓN PEDAGÓGICA ♥">
            <a:extLst>
              <a:ext uri="{FF2B5EF4-FFF2-40B4-BE49-F238E27FC236}">
                <a16:creationId xmlns:a16="http://schemas.microsoft.com/office/drawing/2014/main" id="{63CBBF92-2931-43F6-B9A8-7203BAC3A78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2431" y="6203588"/>
            <a:ext cx="4075429" cy="582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C73F6E6-45D7-4C61-A1B4-48E37C9CB7F6}"/>
              </a:ext>
            </a:extLst>
          </p:cNvPr>
          <p:cNvSpPr txBox="1"/>
          <p:nvPr/>
        </p:nvSpPr>
        <p:spPr>
          <a:xfrm rot="20749513">
            <a:off x="-343551" y="368356"/>
            <a:ext cx="3909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2"/>
                </a:solidFill>
              </a:rPr>
              <a:t>Engordar “U”</a:t>
            </a:r>
          </a:p>
        </p:txBody>
      </p:sp>
      <p:pic>
        <p:nvPicPr>
          <p:cNvPr id="17410" name="Picture 2" descr="Coleccionando Alfabetos para colorear ! Núm. 16 | Bebeazul.top">
            <a:extLst>
              <a:ext uri="{FF2B5EF4-FFF2-40B4-BE49-F238E27FC236}">
                <a16:creationId xmlns:a16="http://schemas.microsoft.com/office/drawing/2014/main" id="{41FC4B9D-5945-47F6-88BA-8E68E3878D9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36993" y="10162334"/>
            <a:ext cx="66675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6624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9809" y="0"/>
            <a:ext cx="12801595" cy="1738489"/>
          </a:xfrm>
        </p:spPr>
        <p:txBody>
          <a:bodyPr/>
          <a:lstStyle/>
          <a:p>
            <a:r>
              <a:rPr lang="es-MX" dirty="0"/>
              <a:t>JUEVES</a:t>
            </a:r>
          </a:p>
        </p:txBody>
      </p:sp>
      <p:pic>
        <p:nvPicPr>
          <p:cNvPr id="5122" name="Picture 2" descr="1,147 Tren Infantil Vectores, Ilustraciones y Gráficos - 123RF">
            <a:extLst>
              <a:ext uri="{FF2B5EF4-FFF2-40B4-BE49-F238E27FC236}">
                <a16:creationId xmlns:a16="http://schemas.microsoft.com/office/drawing/2014/main" id="{48A6B781-5E42-4582-B032-9E7549E14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24" b="89695" l="5111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8461721"/>
            <a:ext cx="7974767" cy="4181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D2E9C92-3D83-46F6-8D1B-35DA928A6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931" y="321277"/>
            <a:ext cx="10262571" cy="8372348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3ECDEB80-2210-4B63-8931-EBD3B9CDFE0A}"/>
              </a:ext>
            </a:extLst>
          </p:cNvPr>
          <p:cNvSpPr/>
          <p:nvPr/>
        </p:nvSpPr>
        <p:spPr>
          <a:xfrm>
            <a:off x="5844081" y="8927651"/>
            <a:ext cx="98802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https://www.youtube.com/watch?v=B8UXJqQJh9o&amp;t=29s</a:t>
            </a:r>
          </a:p>
        </p:txBody>
      </p:sp>
      <p:pic>
        <p:nvPicPr>
          <p:cNvPr id="6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29B1D6C7-8EE4-4E6E-88D3-5CAE1C0D9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459947" y="1033122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7318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4164F36D-A0E4-4920-B78C-FB290BD9A265}"/>
              </a:ext>
            </a:extLst>
          </p:cNvPr>
          <p:cNvSpPr/>
          <p:nvPr/>
        </p:nvSpPr>
        <p:spPr>
          <a:xfrm>
            <a:off x="5689601" y="10038840"/>
            <a:ext cx="97342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https://www.youtube.com/watch?v=g_Is2wh1xIw&amp;t=77s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7ADC54D-47F0-40BA-84E9-20B7C90F00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22" t="23925" r="46413" b="22716"/>
          <a:stretch/>
        </p:blipFill>
        <p:spPr>
          <a:xfrm>
            <a:off x="5203790" y="132619"/>
            <a:ext cx="10456577" cy="9456224"/>
          </a:xfrm>
          <a:prstGeom prst="rect">
            <a:avLst/>
          </a:prstGeom>
        </p:spPr>
      </p:pic>
      <p:pic>
        <p:nvPicPr>
          <p:cNvPr id="17410" name="Picture 2" descr="▷ Trenes: Imágenes Animadas, Gifs y Animaciones ¡100% GRATIS!">
            <a:extLst>
              <a:ext uri="{FF2B5EF4-FFF2-40B4-BE49-F238E27FC236}">
                <a16:creationId xmlns:a16="http://schemas.microsoft.com/office/drawing/2014/main" id="{CE928E15-6F36-4F52-83D1-CD8C706F5FC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885" y="2534942"/>
            <a:ext cx="3636340" cy="555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72AEAA8E-0F60-4E79-8EC5-CDAFA40FF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459947" y="1033122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6F16AE3-FD7B-469A-8584-C3D9BDFD02D8}"/>
              </a:ext>
            </a:extLst>
          </p:cNvPr>
          <p:cNvSpPr txBox="1"/>
          <p:nvPr/>
        </p:nvSpPr>
        <p:spPr>
          <a:xfrm rot="20675651">
            <a:off x="37862" y="754002"/>
            <a:ext cx="515951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733" b="1" dirty="0">
                <a:solidFill>
                  <a:srgbClr val="0070C0"/>
                </a:solidFill>
              </a:rPr>
              <a:t>Práctica lenguaje oral </a:t>
            </a:r>
          </a:p>
        </p:txBody>
      </p:sp>
    </p:spTree>
    <p:extLst>
      <p:ext uri="{BB962C8B-B14F-4D97-AF65-F5344CB8AC3E}">
        <p14:creationId xmlns:p14="http://schemas.microsoft.com/office/powerpoint/2010/main" val="25539848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3C6EE22B-59A0-4E87-A3C3-AB7F9748D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459947" y="1033122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55530C2-0FF1-4172-B19E-8D3A6D60F9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726" t="74629" r="55677" b="12875"/>
          <a:stretch/>
        </p:blipFill>
        <p:spPr>
          <a:xfrm>
            <a:off x="831273" y="2096656"/>
            <a:ext cx="6592584" cy="6096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51F1879-BCAF-4818-8E38-F85DF12503C4}"/>
              </a:ext>
            </a:extLst>
          </p:cNvPr>
          <p:cNvSpPr txBox="1"/>
          <p:nvPr/>
        </p:nvSpPr>
        <p:spPr>
          <a:xfrm>
            <a:off x="7655074" y="3110147"/>
            <a:ext cx="9060872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3900" dirty="0"/>
              <a:t>Libro</a:t>
            </a:r>
          </a:p>
        </p:txBody>
      </p:sp>
      <p:pic>
        <p:nvPicPr>
          <p:cNvPr id="26626" name="Picture 2" descr="Resaltador GIFs - Get the best GIF on GIPHY">
            <a:extLst>
              <a:ext uri="{FF2B5EF4-FFF2-40B4-BE49-F238E27FC236}">
                <a16:creationId xmlns:a16="http://schemas.microsoft.com/office/drawing/2014/main" id="{E62370C1-CA9B-4351-86A1-44AF9737837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16814">
            <a:off x="13772725" y="987183"/>
            <a:ext cx="2107356" cy="2107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DE2212-9776-4F84-92A5-7ABEDC255E65}"/>
              </a:ext>
            </a:extLst>
          </p:cNvPr>
          <p:cNvSpPr txBox="1"/>
          <p:nvPr/>
        </p:nvSpPr>
        <p:spPr>
          <a:xfrm rot="20749513">
            <a:off x="-343551" y="368356"/>
            <a:ext cx="3909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2"/>
                </a:solidFill>
              </a:rPr>
              <a:t>Remarcar vocales</a:t>
            </a:r>
          </a:p>
        </p:txBody>
      </p:sp>
    </p:spTree>
    <p:extLst>
      <p:ext uri="{BB962C8B-B14F-4D97-AF65-F5344CB8AC3E}">
        <p14:creationId xmlns:p14="http://schemas.microsoft.com/office/powerpoint/2010/main" val="26461756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3C6EE22B-59A0-4E87-A3C3-AB7F9748D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459947" y="1033122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55530C2-0FF1-4172-B19E-8D3A6D60F9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556" t="72024" r="46208" b="9404"/>
          <a:stretch/>
        </p:blipFill>
        <p:spPr>
          <a:xfrm>
            <a:off x="287382" y="2712719"/>
            <a:ext cx="5985805" cy="676656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9B92564-5BE9-4DB5-B917-153C68CAB569}"/>
              </a:ext>
            </a:extLst>
          </p:cNvPr>
          <p:cNvSpPr txBox="1"/>
          <p:nvPr/>
        </p:nvSpPr>
        <p:spPr>
          <a:xfrm>
            <a:off x="7195128" y="4210867"/>
            <a:ext cx="9060872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3900" dirty="0"/>
              <a:t>Tenis</a:t>
            </a:r>
          </a:p>
        </p:txBody>
      </p:sp>
      <p:pic>
        <p:nvPicPr>
          <p:cNvPr id="5" name="Picture 2" descr="Resaltador GIFs - Get the best GIF on GIPHY">
            <a:extLst>
              <a:ext uri="{FF2B5EF4-FFF2-40B4-BE49-F238E27FC236}">
                <a16:creationId xmlns:a16="http://schemas.microsoft.com/office/drawing/2014/main" id="{DAC81ECF-6414-4D15-B1FD-C80DCE13D4B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16814">
            <a:off x="13772725" y="987183"/>
            <a:ext cx="2107356" cy="2107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EDB20DE-2B4A-4EAB-ADB9-0CDDE45FBB9C}"/>
              </a:ext>
            </a:extLst>
          </p:cNvPr>
          <p:cNvSpPr txBox="1"/>
          <p:nvPr/>
        </p:nvSpPr>
        <p:spPr>
          <a:xfrm rot="20749513">
            <a:off x="-343551" y="368356"/>
            <a:ext cx="3909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2"/>
                </a:solidFill>
              </a:rPr>
              <a:t>Remarcar vocales</a:t>
            </a:r>
          </a:p>
        </p:txBody>
      </p:sp>
    </p:spTree>
    <p:extLst>
      <p:ext uri="{BB962C8B-B14F-4D97-AF65-F5344CB8AC3E}">
        <p14:creationId xmlns:p14="http://schemas.microsoft.com/office/powerpoint/2010/main" val="38756871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3C6EE22B-59A0-4E87-A3C3-AB7F9748D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459947" y="1033122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55530C2-0FF1-4172-B19E-8D3A6D60F9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249" t="71667" r="35908" b="12262"/>
          <a:stretch/>
        </p:blipFill>
        <p:spPr>
          <a:xfrm>
            <a:off x="0" y="1123406"/>
            <a:ext cx="9562009" cy="796834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DEDA10E-FCA3-4E42-8949-E32F7B1105B7}"/>
              </a:ext>
            </a:extLst>
          </p:cNvPr>
          <p:cNvSpPr txBox="1"/>
          <p:nvPr/>
        </p:nvSpPr>
        <p:spPr>
          <a:xfrm>
            <a:off x="7195128" y="7768310"/>
            <a:ext cx="906087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600" dirty="0"/>
              <a:t>Cuaderno</a:t>
            </a:r>
          </a:p>
        </p:txBody>
      </p:sp>
      <p:pic>
        <p:nvPicPr>
          <p:cNvPr id="5" name="Picture 2" descr="Resaltador GIFs - Get the best GIF on GIPHY">
            <a:extLst>
              <a:ext uri="{FF2B5EF4-FFF2-40B4-BE49-F238E27FC236}">
                <a16:creationId xmlns:a16="http://schemas.microsoft.com/office/drawing/2014/main" id="{B4353C85-2503-4003-B62E-D3939BAEA78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16814">
            <a:off x="12832201" y="5561188"/>
            <a:ext cx="2107356" cy="2107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9DDC797-7365-4693-9143-CCD9C4F4B999}"/>
              </a:ext>
            </a:extLst>
          </p:cNvPr>
          <p:cNvSpPr txBox="1"/>
          <p:nvPr/>
        </p:nvSpPr>
        <p:spPr>
          <a:xfrm rot="20749513">
            <a:off x="-343551" y="368356"/>
            <a:ext cx="3909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2"/>
                </a:solidFill>
              </a:rPr>
              <a:t>Remarcar vocales</a:t>
            </a:r>
          </a:p>
        </p:txBody>
      </p:sp>
    </p:spTree>
    <p:extLst>
      <p:ext uri="{BB962C8B-B14F-4D97-AF65-F5344CB8AC3E}">
        <p14:creationId xmlns:p14="http://schemas.microsoft.com/office/powerpoint/2010/main" val="33632489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C94AD6D-1171-44F5-9822-33B23D6EAE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733" t="55595" r="30545" b="6905"/>
          <a:stretch/>
        </p:blipFill>
        <p:spPr>
          <a:xfrm>
            <a:off x="420912" y="0"/>
            <a:ext cx="15414173" cy="10972799"/>
          </a:xfrm>
          <a:prstGeom prst="rect">
            <a:avLst/>
          </a:prstGeom>
        </p:spPr>
      </p:pic>
      <p:pic>
        <p:nvPicPr>
          <p:cNvPr id="3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5C5CD997-5D13-4E88-B236-7884CB4CA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459947" y="1033122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01FFADF-6387-4CC4-AB3D-029D4ED487A4}"/>
              </a:ext>
            </a:extLst>
          </p:cNvPr>
          <p:cNvSpPr txBox="1"/>
          <p:nvPr/>
        </p:nvSpPr>
        <p:spPr>
          <a:xfrm rot="20749513">
            <a:off x="-1075071" y="467017"/>
            <a:ext cx="39099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solidFill>
                  <a:schemeClr val="accent2"/>
                </a:solidFill>
              </a:rPr>
              <a:t>Cierre</a:t>
            </a:r>
          </a:p>
        </p:txBody>
      </p:sp>
    </p:spTree>
    <p:extLst>
      <p:ext uri="{BB962C8B-B14F-4D97-AF65-F5344CB8AC3E}">
        <p14:creationId xmlns:p14="http://schemas.microsoft.com/office/powerpoint/2010/main" val="12151728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64588"/>
            <a:ext cx="12801595" cy="1738489"/>
          </a:xfrm>
        </p:spPr>
        <p:txBody>
          <a:bodyPr/>
          <a:lstStyle/>
          <a:p>
            <a:r>
              <a:rPr lang="es-MX" dirty="0"/>
              <a:t>VIERNES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474456" y="7919793"/>
            <a:ext cx="12801595" cy="4425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b="1" dirty="0"/>
              <a:t> </a:t>
            </a:r>
            <a:endParaRPr lang="es-MX" dirty="0"/>
          </a:p>
          <a:p>
            <a:r>
              <a:rPr lang="es-MX" b="1" dirty="0"/>
              <a:t>Activación: </a:t>
            </a:r>
            <a:r>
              <a:rPr lang="es-MX" b="1" u="sng" dirty="0">
                <a:hlinkClick r:id="rId2"/>
              </a:rPr>
              <a:t>https://www.youtube.com/watch?v=E1Ww2E3yxR4</a:t>
            </a:r>
            <a:r>
              <a:rPr lang="es-MX" b="1" dirty="0"/>
              <a:t> </a:t>
            </a:r>
            <a:endParaRPr lang="es-MX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5DF3EFA-069C-4003-B8AE-8F103B4686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77" t="23594" r="39878" b="23266"/>
          <a:stretch/>
        </p:blipFill>
        <p:spPr>
          <a:xfrm>
            <a:off x="3440219" y="406549"/>
            <a:ext cx="12815781" cy="791979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5F8F844-B600-42FA-B528-F584FACC0E1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486" b="88838" l="222" r="90000">
                        <a14:foregroundMark x1="25222" y1="51070" x2="25222" y2="51070"/>
                        <a14:foregroundMark x1="49667" y1="64067" x2="49667" y2="64067"/>
                        <a14:foregroundMark x1="59556" y1="61162" x2="59556" y2="61162"/>
                        <a14:foregroundMark x1="61556" y1="59021" x2="61556" y2="59021"/>
                        <a14:foregroundMark x1="60556" y1="72936" x2="60556" y2="72936"/>
                        <a14:foregroundMark x1="80111" y1="63303" x2="80111" y2="63303"/>
                        <a14:foregroundMark x1="78778" y1="57492" x2="78778" y2="57492"/>
                        <a14:foregroundMark x1="60889" y1="57951" x2="60889" y2="57951"/>
                        <a14:foregroundMark x1="47111" y1="74159" x2="47111" y2="74159"/>
                        <a14:foregroundMark x1="77667" y1="62538" x2="77667" y2="62538"/>
                        <a14:foregroundMark x1="77333" y1="55352" x2="77333" y2="55352"/>
                        <a14:foregroundMark x1="72778" y1="61315" x2="72778" y2="61315"/>
                        <a14:foregroundMark x1="73111" y1="68654" x2="73111" y2="68654"/>
                        <a14:foregroundMark x1="78000" y1="61162" x2="78000" y2="61162"/>
                        <a14:foregroundMark x1="76444" y1="56728" x2="76444" y2="56728"/>
                        <a14:foregroundMark x1="73444" y1="56728" x2="73444" y2="56728"/>
                        <a14:foregroundMark x1="79778" y1="54893" x2="79778" y2="54893"/>
                        <a14:foregroundMark x1="81222" y1="62080" x2="81222" y2="62080"/>
                        <a14:foregroundMark x1="81667" y1="66361" x2="81667" y2="66361"/>
                        <a14:foregroundMark x1="75111" y1="62538" x2="75111" y2="62538"/>
                        <a14:foregroundMark x1="75111" y1="59021" x2="75111" y2="59021"/>
                        <a14:foregroundMark x1="78889" y1="59633" x2="78889" y2="59633"/>
                        <a14:foregroundMark x1="80333" y1="60703" x2="80333" y2="60703"/>
                        <a14:foregroundMark x1="74556" y1="60398" x2="74556" y2="60398"/>
                        <a14:foregroundMark x1="71778" y1="66972" x2="71778" y2="66972"/>
                        <a14:foregroundMark x1="71889" y1="62080" x2="71889" y2="62080"/>
                        <a14:foregroundMark x1="71444" y1="64679" x2="71444" y2="64679"/>
                        <a14:foregroundMark x1="74556" y1="57492" x2="74556" y2="57492"/>
                        <a14:foregroundMark x1="73667" y1="56116" x2="73667" y2="56116"/>
                        <a14:foregroundMark x1="72667" y1="55046" x2="72667" y2="55046"/>
                        <a14:foregroundMark x1="74000" y1="62538" x2="74000" y2="62538"/>
                        <a14:foregroundMark x1="73444" y1="64067" x2="73444" y2="64067"/>
                        <a14:foregroundMark x1="72111" y1="64526" x2="72111" y2="64526"/>
                        <a14:foregroundMark x1="77111" y1="60398" x2="77111" y2="60398"/>
                        <a14:foregroundMark x1="77000" y1="58410" x2="77000" y2="58410"/>
                        <a14:foregroundMark x1="77556" y1="57951" x2="77556" y2="57951"/>
                        <a14:foregroundMark x1="77333" y1="55352" x2="77333" y2="55352"/>
                        <a14:foregroundMark x1="80667" y1="55352" x2="80667" y2="55352"/>
                        <a14:foregroundMark x1="81889" y1="65443" x2="81889" y2="65443"/>
                        <a14:foregroundMark x1="82444" y1="62997" x2="82444" y2="62997"/>
                        <a14:foregroundMark x1="80889" y1="60092" x2="80889" y2="60092"/>
                        <a14:foregroundMark x1="63667" y1="73700" x2="63667" y2="73700"/>
                        <a14:foregroundMark x1="59667" y1="65443" x2="59667" y2="65443"/>
                        <a14:foregroundMark x1="61556" y1="61162" x2="61556" y2="61162"/>
                        <a14:foregroundMark x1="64556" y1="59480" x2="64556" y2="59480"/>
                        <a14:foregroundMark x1="64222" y1="71713" x2="64222" y2="71713"/>
                        <a14:foregroundMark x1="58444" y1="77217" x2="58444" y2="77217"/>
                      </a14:backgroundRemoval>
                    </a14:imgEffect>
                  </a14:imgLayer>
                </a14:imgProps>
              </a:ext>
            </a:extLst>
          </a:blip>
          <a:srcRect t="32252" b="10716"/>
          <a:stretch/>
        </p:blipFill>
        <p:spPr>
          <a:xfrm>
            <a:off x="425683" y="8858461"/>
            <a:ext cx="6148049" cy="2547913"/>
          </a:xfrm>
          <a:prstGeom prst="rect">
            <a:avLst/>
          </a:prstGeom>
        </p:spPr>
      </p:pic>
      <p:pic>
        <p:nvPicPr>
          <p:cNvPr id="8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FD0610E4-447B-46D6-B718-E3B748EDC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459947" y="1033122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6245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DCB7D0F0-7E50-467E-BFE4-D08D72123A4C}"/>
              </a:ext>
            </a:extLst>
          </p:cNvPr>
          <p:cNvSpPr/>
          <p:nvPr/>
        </p:nvSpPr>
        <p:spPr>
          <a:xfrm>
            <a:off x="5031944" y="9179832"/>
            <a:ext cx="110146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4000" dirty="0"/>
              <a:t>https://www.youtube.com/watch?v=0SOvOSmqKVk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EA9AD70-6882-4650-A910-C66688EB2E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71" t="24066" r="40336" b="23172"/>
          <a:stretch/>
        </p:blipFill>
        <p:spPr>
          <a:xfrm>
            <a:off x="3082834" y="337335"/>
            <a:ext cx="13032219" cy="8258025"/>
          </a:xfrm>
          <a:prstGeom prst="rect">
            <a:avLst/>
          </a:prstGeom>
        </p:spPr>
      </p:pic>
      <p:pic>
        <p:nvPicPr>
          <p:cNvPr id="5" name="Picture 2" descr="Golden Ribbon Banner With Down Fold Wedge End - Frame Faixa Png,  Transparent Png , Transparent Png Image - PNGitem">
            <a:extLst>
              <a:ext uri="{FF2B5EF4-FFF2-40B4-BE49-F238E27FC236}">
                <a16:creationId xmlns:a16="http://schemas.microsoft.com/office/drawing/2014/main" id="{318939B5-4F7B-492B-BDC1-104383927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2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459947" y="10331228"/>
            <a:ext cx="1717589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F9BB49A-9AE2-4DD7-B2CA-915E0EE247DA}"/>
              </a:ext>
            </a:extLst>
          </p:cNvPr>
          <p:cNvSpPr txBox="1"/>
          <p:nvPr/>
        </p:nvSpPr>
        <p:spPr>
          <a:xfrm rot="20675651">
            <a:off x="37862" y="754002"/>
            <a:ext cx="515951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733" b="1" dirty="0">
                <a:solidFill>
                  <a:srgbClr val="0070C0"/>
                </a:solidFill>
              </a:rPr>
              <a:t>Práctica lenguaje oral </a:t>
            </a:r>
          </a:p>
        </p:txBody>
      </p:sp>
    </p:spTree>
    <p:extLst>
      <p:ext uri="{BB962C8B-B14F-4D97-AF65-F5344CB8AC3E}">
        <p14:creationId xmlns:p14="http://schemas.microsoft.com/office/powerpoint/2010/main" val="39632410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F92067C-85BB-4338-9AEB-033DC8BF1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8011" y="10373758"/>
            <a:ext cx="17013645" cy="2521786"/>
          </a:xfrm>
          <a:prstGeom prst="rect">
            <a:avLst/>
          </a:prstGeom>
        </p:spPr>
      </p:pic>
      <p:pic>
        <p:nvPicPr>
          <p:cNvPr id="30722" name="Picture 2" descr="Echen un ojo a los recorridos en tren más bellos de Europa">
            <a:extLst>
              <a:ext uri="{FF2B5EF4-FFF2-40B4-BE49-F238E27FC236}">
                <a16:creationId xmlns:a16="http://schemas.microsoft.com/office/drawing/2014/main" id="{5506EA20-7B3B-4BBF-86BB-A6D662D990E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82346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2CB65DD8-64D1-4B3D-9C14-B9DF978E24C6}"/>
              </a:ext>
            </a:extLst>
          </p:cNvPr>
          <p:cNvSpPr/>
          <p:nvPr/>
        </p:nvSpPr>
        <p:spPr>
          <a:xfrm>
            <a:off x="5129583" y="9242903"/>
            <a:ext cx="1077096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4000" dirty="0"/>
              <a:t>https://www.youtube.com/watch?v=Q7iImUUIc4Q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C0760AE-4EA4-40D7-8AB4-65352F3E5E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08" t="25580" r="39179" b="25581"/>
          <a:stretch/>
        </p:blipFill>
        <p:spPr>
          <a:xfrm>
            <a:off x="6310910" y="296550"/>
            <a:ext cx="9589635" cy="722765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B306614-A259-46EB-8DFE-33187DB2CF6F}"/>
              </a:ext>
            </a:extLst>
          </p:cNvPr>
          <p:cNvSpPr txBox="1"/>
          <p:nvPr/>
        </p:nvSpPr>
        <p:spPr>
          <a:xfrm rot="20749513">
            <a:off x="-1075071" y="467017"/>
            <a:ext cx="39099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solidFill>
                  <a:schemeClr val="accent2"/>
                </a:solidFill>
              </a:rPr>
              <a:t>Observar </a:t>
            </a:r>
          </a:p>
        </p:txBody>
      </p:sp>
    </p:spTree>
    <p:extLst>
      <p:ext uri="{BB962C8B-B14F-4D97-AF65-F5344CB8AC3E}">
        <p14:creationId xmlns:p14="http://schemas.microsoft.com/office/powerpoint/2010/main" val="39216379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F92067C-85BB-4338-9AEB-033DC8BF1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8011" y="10373758"/>
            <a:ext cx="17013645" cy="252178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641A086-E49C-406A-93A5-64D18AC81A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028" r="13076"/>
          <a:stretch/>
        </p:blipFill>
        <p:spPr>
          <a:xfrm>
            <a:off x="0" y="478971"/>
            <a:ext cx="15936686" cy="1115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4662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F92067C-85BB-4338-9AEB-033DC8BF1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8011" y="10373758"/>
            <a:ext cx="17013645" cy="252178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1735127-09B4-4841-85BA-4F3D9126499E}"/>
              </a:ext>
            </a:extLst>
          </p:cNvPr>
          <p:cNvSpPr txBox="1"/>
          <p:nvPr/>
        </p:nvSpPr>
        <p:spPr>
          <a:xfrm rot="20749513">
            <a:off x="-383321" y="467017"/>
            <a:ext cx="39099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solidFill>
                  <a:schemeClr val="accent2"/>
                </a:solidFill>
              </a:rPr>
              <a:t>Juego digitales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79F378C-BDB4-403A-ABCB-A953B43B5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543" y="1210491"/>
            <a:ext cx="14084935" cy="950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1137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F92067C-85BB-4338-9AEB-033DC8BF1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8011" y="10373758"/>
            <a:ext cx="17013645" cy="252178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B6051F8-F549-4328-89CA-1D2E7E1246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6310406" cy="10737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7934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F92067C-85BB-4338-9AEB-033DC8BF1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8011" y="10373758"/>
            <a:ext cx="17013645" cy="252178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D5C50DC-8E0C-4AC1-9C07-7CA41EE15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1133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805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333</TotalTime>
  <Words>467</Words>
  <Application>Microsoft Office PowerPoint</Application>
  <PresentationFormat>Personalizado</PresentationFormat>
  <Paragraphs>74</Paragraphs>
  <Slides>49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49</vt:i4>
      </vt:variant>
    </vt:vector>
  </HeadingPairs>
  <TitlesOfParts>
    <vt:vector size="54" baseType="lpstr">
      <vt:lpstr>Arial</vt:lpstr>
      <vt:lpstr>Calibri Light</vt:lpstr>
      <vt:lpstr>Calibri</vt:lpstr>
      <vt:lpstr>Century Gothic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MIÉRCOLES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JUEVES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VIERNES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Personal</dc:creator>
  <cp:lastModifiedBy>Marina Villarreal</cp:lastModifiedBy>
  <cp:revision>21</cp:revision>
  <dcterms:created xsi:type="dcterms:W3CDTF">2021-09-11T03:01:52Z</dcterms:created>
  <dcterms:modified xsi:type="dcterms:W3CDTF">2021-11-01T18:53:35Z</dcterms:modified>
</cp:coreProperties>
</file>