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71" r:id="rId2"/>
    <p:sldId id="272" r:id="rId3"/>
    <p:sldId id="273" r:id="rId4"/>
    <p:sldId id="303" r:id="rId5"/>
    <p:sldId id="268" r:id="rId6"/>
    <p:sldId id="263" r:id="rId7"/>
    <p:sldId id="278" r:id="rId8"/>
    <p:sldId id="279" r:id="rId9"/>
    <p:sldId id="280" r:id="rId10"/>
    <p:sldId id="270" r:id="rId11"/>
    <p:sldId id="312" r:id="rId12"/>
    <p:sldId id="313" r:id="rId13"/>
    <p:sldId id="274" r:id="rId14"/>
    <p:sldId id="304" r:id="rId15"/>
    <p:sldId id="305" r:id="rId16"/>
    <p:sldId id="267" r:id="rId17"/>
    <p:sldId id="264" r:id="rId18"/>
    <p:sldId id="265" r:id="rId19"/>
    <p:sldId id="266" r:id="rId20"/>
    <p:sldId id="281" r:id="rId21"/>
    <p:sldId id="314" r:id="rId22"/>
    <p:sldId id="315" r:id="rId23"/>
    <p:sldId id="316" r:id="rId24"/>
    <p:sldId id="275" r:id="rId25"/>
    <p:sldId id="317" r:id="rId26"/>
    <p:sldId id="307" r:id="rId27"/>
    <p:sldId id="283" r:id="rId28"/>
    <p:sldId id="324" r:id="rId29"/>
    <p:sldId id="325" r:id="rId30"/>
    <p:sldId id="326" r:id="rId31"/>
    <p:sldId id="327" r:id="rId32"/>
    <p:sldId id="328" r:id="rId33"/>
    <p:sldId id="287" r:id="rId34"/>
    <p:sldId id="284" r:id="rId35"/>
    <p:sldId id="329" r:id="rId36"/>
    <p:sldId id="318" r:id="rId37"/>
    <p:sldId id="320" r:id="rId38"/>
    <p:sldId id="321" r:id="rId39"/>
    <p:sldId id="322" r:id="rId40"/>
    <p:sldId id="323" r:id="rId41"/>
    <p:sldId id="330" r:id="rId42"/>
    <p:sldId id="285" r:id="rId43"/>
    <p:sldId id="308" r:id="rId44"/>
    <p:sldId id="309" r:id="rId45"/>
    <p:sldId id="331" r:id="rId46"/>
    <p:sldId id="258" r:id="rId47"/>
    <p:sldId id="332" r:id="rId48"/>
    <p:sldId id="333" r:id="rId49"/>
    <p:sldId id="334" r:id="rId50"/>
  </p:sldIdLst>
  <p:sldSz cx="12192000" cy="6858000"/>
  <p:notesSz cx="9144000" cy="6858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19/10/2021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8893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19/10/2021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8997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19/10/2021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1082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19/10/2021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2851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19/10/2021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853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19/10/2021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3219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19/10/2021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6089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19/10/2021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4184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19/10/2021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4492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19/10/2021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6669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19/10/2021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719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8D08F-2A76-43D8-8149-69D6570190C5}" type="datetimeFigureOut">
              <a:rPr lang="es-MX" smtClean="0"/>
              <a:t>19/10/2021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4872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2.jpeg"/><Relationship Id="rId9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openxmlformats.org/officeDocument/2006/relationships/image" Target="../media/image1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1.gif"/><Relationship Id="rId5" Type="http://schemas.openxmlformats.org/officeDocument/2006/relationships/image" Target="../media/image3.png"/><Relationship Id="rId10" Type="http://schemas.openxmlformats.org/officeDocument/2006/relationships/image" Target="../media/image10.gif"/><Relationship Id="rId4" Type="http://schemas.openxmlformats.org/officeDocument/2006/relationships/image" Target="../media/image2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gif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gif"/><Relationship Id="rId5" Type="http://schemas.openxmlformats.org/officeDocument/2006/relationships/image" Target="../media/image31.gif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0.gif"/><Relationship Id="rId5" Type="http://schemas.openxmlformats.org/officeDocument/2006/relationships/image" Target="../media/image3.png"/><Relationship Id="rId10" Type="http://schemas.microsoft.com/office/2007/relationships/hdphoto" Target="../media/hdphoto5.wdp"/><Relationship Id="rId4" Type="http://schemas.openxmlformats.org/officeDocument/2006/relationships/image" Target="../media/image2.jpeg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12" Type="http://schemas.microsoft.com/office/2007/relationships/hdphoto" Target="../media/hdphoto8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4.png"/><Relationship Id="rId5" Type="http://schemas.openxmlformats.org/officeDocument/2006/relationships/image" Target="../media/image40.jpeg"/><Relationship Id="rId15" Type="http://schemas.openxmlformats.org/officeDocument/2006/relationships/image" Target="../media/image46.jpeg"/><Relationship Id="rId10" Type="http://schemas.microsoft.com/office/2007/relationships/hdphoto" Target="../media/hdphoto7.wdp"/><Relationship Id="rId4" Type="http://schemas.openxmlformats.org/officeDocument/2006/relationships/image" Target="../media/image39.jpeg"/><Relationship Id="rId9" Type="http://schemas.openxmlformats.org/officeDocument/2006/relationships/image" Target="../media/image43.png"/><Relationship Id="rId14" Type="http://schemas.microsoft.com/office/2007/relationships/hdphoto" Target="../media/hdphoto9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s://www.youtube.com/watch?v=LJxGezoR0zg" TargetMode="Externa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10.gif"/><Relationship Id="rId4" Type="http://schemas.openxmlformats.org/officeDocument/2006/relationships/image" Target="../media/image2.jpeg"/><Relationship Id="rId9" Type="http://schemas.openxmlformats.org/officeDocument/2006/relationships/image" Target="../media/image51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12.gif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8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17.gif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61.jpeg"/><Relationship Id="rId7" Type="http://schemas.openxmlformats.org/officeDocument/2006/relationships/image" Target="../media/image65.png"/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60.gif"/><Relationship Id="rId7" Type="http://schemas.openxmlformats.org/officeDocument/2006/relationships/image" Target="../media/image6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image" Target="../media/image61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microsoft.com/office/2007/relationships/hdphoto" Target="../media/hdphoto1.wdp"/><Relationship Id="rId7" Type="http://schemas.openxmlformats.org/officeDocument/2006/relationships/slide" Target="slide1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5" Type="http://schemas.openxmlformats.org/officeDocument/2006/relationships/slide" Target="slide18.xml"/><Relationship Id="rId10" Type="http://schemas.openxmlformats.org/officeDocument/2006/relationships/slide" Target="slide1.xml"/><Relationship Id="rId4" Type="http://schemas.openxmlformats.org/officeDocument/2006/relationships/image" Target="../media/image68.emf"/><Relationship Id="rId9" Type="http://schemas.openxmlformats.org/officeDocument/2006/relationships/slide" Target="slide16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microsoft.com/office/2007/relationships/hdphoto" Target="../media/hdphoto10.wdp"/><Relationship Id="rId7" Type="http://schemas.openxmlformats.org/officeDocument/2006/relationships/image" Target="../media/image74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gif"/><Relationship Id="rId2" Type="http://schemas.openxmlformats.org/officeDocument/2006/relationships/image" Target="../media/image77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gif"/><Relationship Id="rId2" Type="http://schemas.openxmlformats.org/officeDocument/2006/relationships/image" Target="../media/image79.gi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gif"/><Relationship Id="rId2" Type="http://schemas.openxmlformats.org/officeDocument/2006/relationships/image" Target="../media/image81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gif"/><Relationship Id="rId2" Type="http://schemas.openxmlformats.org/officeDocument/2006/relationships/image" Target="../media/image83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microsoft.com/office/2007/relationships/hdphoto" Target="../media/hdphoto1.wdp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10.gif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87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gif"/><Relationship Id="rId4" Type="http://schemas.microsoft.com/office/2007/relationships/hdphoto" Target="../media/hdphoto1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microsoft.com/office/2007/relationships/hdphoto" Target="../media/hdphoto1.wdp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61.jpeg"/><Relationship Id="rId7" Type="http://schemas.openxmlformats.org/officeDocument/2006/relationships/image" Target="../media/image65.png"/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Día De Muertos Red Day Of The Dead Mexico Background, Día De Muertos,  Mexico, Day Of The Dead Background Image for Free Downloa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04" y="0"/>
            <a:ext cx="113630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/>
          <p:cNvGrpSpPr/>
          <p:nvPr/>
        </p:nvGrpSpPr>
        <p:grpSpPr>
          <a:xfrm rot="20814445">
            <a:off x="1435478" y="3239709"/>
            <a:ext cx="2675301" cy="3070026"/>
            <a:chOff x="863207" y="4097522"/>
            <a:chExt cx="1769172" cy="2127871"/>
          </a:xfrm>
        </p:grpSpPr>
        <p:pic>
          <p:nvPicPr>
            <p:cNvPr id="14340" name="Picture 4" descr="CARRILLERA SENCILLA GRG | Papelería Dany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2000" b="89412" l="15522" r="82952">
                          <a14:foregroundMark x1="24682" y1="21412" x2="24682" y2="21412"/>
                          <a14:foregroundMark x1="24682" y1="20000" x2="78117" y2="81882"/>
                          <a14:foregroundMark x1="23664" y1="80471" x2="68957" y2="218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76" t="15207" r="17809" b="13553"/>
            <a:stretch/>
          </p:blipFill>
          <p:spPr bwMode="auto">
            <a:xfrm rot="20747957">
              <a:off x="1356442" y="5111765"/>
              <a:ext cx="1195753" cy="1113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38" name="Picture 2" descr="Imágenes de Sombrero Straw Hat | Vectores, fotos de stock y PSD gratuitos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37574" y1="39941" x2="37574" y2="39941"/>
                          <a14:foregroundMark x1="14793" y1="44379" x2="50592" y2="30178"/>
                          <a14:foregroundMark x1="30473" y1="51775" x2="83136" y2="47337"/>
                          <a14:foregroundMark x1="72189" y1="39349" x2="86982" y2="43787"/>
                          <a14:foregroundMark x1="50296" y1="17160" x2="71302" y2="42899"/>
                          <a14:foregroundMark x1="42899" y1="71006" x2="42899" y2="71006"/>
                          <a14:foregroundMark x1="39645" y1="71893" x2="39645" y2="71893"/>
                          <a14:foregroundMark x1="32840" y1="72189" x2="32840" y2="72189"/>
                          <a14:foregroundMark x1="34024" y1="73964" x2="34911" y2="74556"/>
                          <a14:foregroundMark x1="42308" y1="74556" x2="42308" y2="74556"/>
                          <a14:foregroundMark x1="44083" y1="70414" x2="44083" y2="70414"/>
                          <a14:foregroundMark x1="45858" y1="69231" x2="45858" y2="69231"/>
                          <a14:foregroundMark x1="45858" y1="67456" x2="45858" y2="67456"/>
                          <a14:foregroundMark x1="48817" y1="70414" x2="48817" y2="70414"/>
                          <a14:foregroundMark x1="52071" y1="69231" x2="52071" y2="69231"/>
                          <a14:foregroundMark x1="53254" y1="67751" x2="53254" y2="67751"/>
                          <a14:foregroundMark x1="53846" y1="67751" x2="64497" y2="7366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89498">
              <a:off x="863207" y="4097522"/>
              <a:ext cx="1769172" cy="1769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Google Shape;89;p1"/>
          <p:cNvPicPr preferRelativeResize="0"/>
          <p:nvPr/>
        </p:nvPicPr>
        <p:blipFill rotWithShape="1">
          <a:blip r:embed="rId9">
            <a:alphaModFix/>
          </a:blip>
          <a:srcRect l="35944" r="31073" b="11547"/>
          <a:stretch/>
        </p:blipFill>
        <p:spPr>
          <a:xfrm>
            <a:off x="1667137" y="697354"/>
            <a:ext cx="1772530" cy="2447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91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21018" y="1079950"/>
            <a:ext cx="5870982" cy="4288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2" descr="noviembre Logo | Herramienta de diseño de logotipos gratuita de Flaming Text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903" y="5063931"/>
            <a:ext cx="6301970" cy="148117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615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Estupendos diseños de efemérides del mes de noviembre | Material Educativ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298" y="900332"/>
            <a:ext cx="11049000" cy="582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2658794" y="182879"/>
            <a:ext cx="7469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Arial Black" panose="020B0A04020102020204" pitchFamily="34" charset="0"/>
              </a:rPr>
              <a:t>EFEMÉRIDES DE NOVIEMBRE</a:t>
            </a:r>
          </a:p>
        </p:txBody>
      </p:sp>
    </p:spTree>
    <p:extLst>
      <p:ext uri="{BB962C8B-B14F-4D97-AF65-F5344CB8AC3E}">
        <p14:creationId xmlns:p14="http://schemas.microsoft.com/office/powerpoint/2010/main" val="2820302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Día De Muertos Red Day Of The Dead Mexico Background, Día De Muertos,  Mexico, Day Of The Dead Background Image for Free Downloa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04" y="0"/>
            <a:ext cx="113630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/>
          <p:cNvGrpSpPr/>
          <p:nvPr/>
        </p:nvGrpSpPr>
        <p:grpSpPr>
          <a:xfrm rot="20814445">
            <a:off x="1063130" y="3544359"/>
            <a:ext cx="2466145" cy="2628583"/>
            <a:chOff x="863207" y="4097522"/>
            <a:chExt cx="1769172" cy="2127871"/>
          </a:xfrm>
        </p:grpSpPr>
        <p:pic>
          <p:nvPicPr>
            <p:cNvPr id="14340" name="Picture 4" descr="CARRILLERA SENCILLA GRG | Papelería Dany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2000" b="89412" l="15522" r="82952">
                          <a14:foregroundMark x1="24682" y1="21412" x2="24682" y2="21412"/>
                          <a14:foregroundMark x1="24682" y1="20000" x2="78117" y2="81882"/>
                          <a14:foregroundMark x1="23664" y1="80471" x2="68957" y2="218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76" t="15207" r="17809" b="13553"/>
            <a:stretch/>
          </p:blipFill>
          <p:spPr bwMode="auto">
            <a:xfrm rot="20747957">
              <a:off x="1356442" y="5111765"/>
              <a:ext cx="1195753" cy="1113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38" name="Picture 2" descr="Imágenes de Sombrero Straw Hat | Vectores, fotos de stock y PSD gratuitos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37574" y1="39941" x2="37574" y2="39941"/>
                          <a14:foregroundMark x1="14793" y1="44379" x2="50592" y2="30178"/>
                          <a14:foregroundMark x1="30473" y1="51775" x2="83136" y2="47337"/>
                          <a14:foregroundMark x1="72189" y1="39349" x2="86982" y2="43787"/>
                          <a14:foregroundMark x1="50296" y1="17160" x2="71302" y2="42899"/>
                          <a14:foregroundMark x1="42899" y1="71006" x2="42899" y2="71006"/>
                          <a14:foregroundMark x1="39645" y1="71893" x2="39645" y2="71893"/>
                          <a14:foregroundMark x1="32840" y1="72189" x2="32840" y2="72189"/>
                          <a14:foregroundMark x1="34024" y1="73964" x2="34911" y2="74556"/>
                          <a14:foregroundMark x1="42308" y1="74556" x2="42308" y2="74556"/>
                          <a14:foregroundMark x1="44083" y1="70414" x2="44083" y2="70414"/>
                          <a14:foregroundMark x1="45858" y1="69231" x2="45858" y2="69231"/>
                          <a14:foregroundMark x1="45858" y1="67456" x2="45858" y2="67456"/>
                          <a14:foregroundMark x1="48817" y1="70414" x2="48817" y2="70414"/>
                          <a14:foregroundMark x1="52071" y1="69231" x2="52071" y2="69231"/>
                          <a14:foregroundMark x1="53254" y1="67751" x2="53254" y2="67751"/>
                          <a14:foregroundMark x1="53846" y1="67751" x2="64497" y2="7366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89498">
              <a:off x="863207" y="4097522"/>
              <a:ext cx="1769172" cy="1769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CuadroTexto 2"/>
          <p:cNvSpPr txBox="1"/>
          <p:nvPr/>
        </p:nvSpPr>
        <p:spPr>
          <a:xfrm>
            <a:off x="3005759" y="1787471"/>
            <a:ext cx="6752491" cy="10156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s-MX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Martes</a:t>
            </a:r>
          </a:p>
        </p:txBody>
      </p:sp>
      <p:pic>
        <p:nvPicPr>
          <p:cNvPr id="6146" name="Picture 2" descr="Catrina Vectores Libres de Derechos - iStock">
            <a:extLst>
              <a:ext uri="{FF2B5EF4-FFF2-40B4-BE49-F238E27FC236}">
                <a16:creationId xmlns:a16="http://schemas.microsoft.com/office/drawing/2014/main" id="{486875EC-20A1-4404-95CA-4072B6353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264" y="3247329"/>
            <a:ext cx="3881269" cy="39371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alloween death - GIF Animado | REYGIF">
            <a:extLst>
              <a:ext uri="{FF2B5EF4-FFF2-40B4-BE49-F238E27FC236}">
                <a16:creationId xmlns:a16="http://schemas.microsoft.com/office/drawing/2014/main" id="{65213D83-22A8-4707-8F8A-E642552446D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50" y="5223602"/>
            <a:ext cx="4572000" cy="155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in on GIF">
            <a:extLst>
              <a:ext uri="{FF2B5EF4-FFF2-40B4-BE49-F238E27FC236}">
                <a16:creationId xmlns:a16="http://schemas.microsoft.com/office/drawing/2014/main" id="{13DBEBA2-B7AA-4C20-BC17-22C79B65F35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04" y="1613074"/>
            <a:ext cx="2781300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skeleton_playing_maracas_hg_clr.gif 279×350 pixels | Dia de muertos, Muerte">
            <a:extLst>
              <a:ext uri="{FF2B5EF4-FFF2-40B4-BE49-F238E27FC236}">
                <a16:creationId xmlns:a16="http://schemas.microsoft.com/office/drawing/2014/main" id="{585B136E-7705-4C35-AFFD-4CEF4A907F1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762" y="1377812"/>
            <a:ext cx="3127238" cy="392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047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3474721" y="253218"/>
            <a:ext cx="616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Arial Black" panose="020B0A04020102020204" pitchFamily="34" charset="0"/>
              </a:rPr>
              <a:t>Video Activación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929" y="822959"/>
            <a:ext cx="4932294" cy="451862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363126" y="5752403"/>
            <a:ext cx="41669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dirty="0"/>
              <a:t>https://youtu.be/JMfWq_KotzE</a:t>
            </a:r>
          </a:p>
        </p:txBody>
      </p:sp>
      <p:pic>
        <p:nvPicPr>
          <p:cNvPr id="1026" name="Picture 2" descr="RagazzaDiBossi — roletheclip: Coco (2017)">
            <a:extLst>
              <a:ext uri="{FF2B5EF4-FFF2-40B4-BE49-F238E27FC236}">
                <a16:creationId xmlns:a16="http://schemas.microsoft.com/office/drawing/2014/main" id="{5C929B1F-2C29-42B2-94B0-7A989FDAAC6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511" y="1841716"/>
            <a:ext cx="3769748" cy="2783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B92AFED1-6A81-428E-ADFB-884A563C57F0}"/>
              </a:ext>
            </a:extLst>
          </p:cNvPr>
          <p:cNvSpPr/>
          <p:nvPr/>
        </p:nvSpPr>
        <p:spPr>
          <a:xfrm>
            <a:off x="10139694" y="3287680"/>
            <a:ext cx="1807060" cy="1337889"/>
          </a:xfrm>
          <a:prstGeom prst="ellipse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66025AA7-5999-455F-B450-8629E14DE5B6}"/>
              </a:ext>
            </a:extLst>
          </p:cNvPr>
          <p:cNvSpPr/>
          <p:nvPr/>
        </p:nvSpPr>
        <p:spPr>
          <a:xfrm>
            <a:off x="10844817" y="4798050"/>
            <a:ext cx="1125415" cy="1337889"/>
          </a:xfrm>
          <a:prstGeom prst="ellipse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E062FD3-9B6F-4DCA-9C4C-5DA77E95B9A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385" b="88021" l="32211" r="87921"/>
                    </a14:imgEffect>
                  </a14:imgLayer>
                </a14:imgProps>
              </a:ext>
            </a:extLst>
          </a:blip>
          <a:srcRect l="31795" t="24468" r="11592" b="10109"/>
          <a:stretch/>
        </p:blipFill>
        <p:spPr>
          <a:xfrm rot="5400000">
            <a:off x="8885887" y="3327476"/>
            <a:ext cx="4518629" cy="293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743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3474721" y="253218"/>
            <a:ext cx="6161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Arial Black" panose="020B0A04020102020204" pitchFamily="34" charset="0"/>
              </a:rPr>
              <a:t>Video para desarrollar lenguaje oral, memoria visual y auditiva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5371" y="1174917"/>
            <a:ext cx="8170558" cy="459369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474722" y="5778528"/>
            <a:ext cx="54210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/>
              <a:t>https://youtu.be/G3LrhTj1kPM</a:t>
            </a:r>
          </a:p>
        </p:txBody>
      </p:sp>
      <p:pic>
        <p:nvPicPr>
          <p:cNvPr id="2050" name="Picture 2" descr="◇Cómics de Coco◇ - Especial: Parte 100 + Aviso | Animacion, Cómics, Pixar">
            <a:extLst>
              <a:ext uri="{FF2B5EF4-FFF2-40B4-BE49-F238E27FC236}">
                <a16:creationId xmlns:a16="http://schemas.microsoft.com/office/drawing/2014/main" id="{EFEFE031-C1D2-4DF4-88E3-FE36368AE16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511" y="710140"/>
            <a:ext cx="4804980" cy="480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trina GIFs | Tenor">
            <a:extLst>
              <a:ext uri="{FF2B5EF4-FFF2-40B4-BE49-F238E27FC236}">
                <a16:creationId xmlns:a16="http://schemas.microsoft.com/office/drawing/2014/main" id="{D9E6CE23-68F5-4DAE-B8EF-E5D98804D66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clrChange>
              <a:clrFrom>
                <a:srgbClr val="FEFFFE"/>
              </a:clrFrom>
              <a:clrTo>
                <a:srgbClr val="FE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945" y="2093153"/>
            <a:ext cx="3421967" cy="342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3946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30476" t="14807" r="27998" b="6443"/>
          <a:stretch/>
        </p:blipFill>
        <p:spPr>
          <a:xfrm>
            <a:off x="5948287" y="900333"/>
            <a:ext cx="6006905" cy="5760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9211" y="0"/>
            <a:ext cx="7773074" cy="117663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011784" y="1573245"/>
            <a:ext cx="4753623" cy="3704476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Preguntas detonantes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MX" b="1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¿En qué ciudad se encontraba Tita Edel?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MX" sz="2800" b="1" dirty="0">
              <a:effectLst/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¿En qué medio de transporte Tita Edel decidió dar su paseo?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MX" sz="2800" b="1" dirty="0">
              <a:effectLst/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¿Qué estaba comiendo Tita Edel para tener más fuerza en su voz?</a:t>
            </a:r>
            <a:endParaRPr lang="es-MX" sz="2800" b="1" dirty="0">
              <a:effectLst/>
              <a:latin typeface="Century Gothic" panose="020B0502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66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14932" t="11779" r="6031" b="6106"/>
          <a:stretch/>
        </p:blipFill>
        <p:spPr>
          <a:xfrm>
            <a:off x="1477106" y="281354"/>
            <a:ext cx="10283485" cy="6189784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1085342" y="5898384"/>
            <a:ext cx="675249" cy="572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8932" tIns="14467" rIns="28932" bIns="144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36508801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14933" t="12548" r="6031" b="5914"/>
          <a:stretch/>
        </p:blipFill>
        <p:spPr>
          <a:xfrm>
            <a:off x="1463039" y="443132"/>
            <a:ext cx="10283484" cy="612648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1071274" y="5996858"/>
            <a:ext cx="675249" cy="572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8932" tIns="14467" rIns="28932" bIns="144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</a:p>
        </p:txBody>
      </p:sp>
    </p:spTree>
    <p:extLst>
      <p:ext uri="{BB962C8B-B14F-4D97-AF65-F5344CB8AC3E}">
        <p14:creationId xmlns:p14="http://schemas.microsoft.com/office/powerpoint/2010/main" val="3004884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15257" t="11970" r="6031" b="5722"/>
          <a:stretch/>
        </p:blipFill>
        <p:spPr>
          <a:xfrm>
            <a:off x="1448973" y="309489"/>
            <a:ext cx="10241280" cy="6147582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1015004" y="5884317"/>
            <a:ext cx="675249" cy="572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8932" tIns="14467" rIns="28932" bIns="144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</a:t>
            </a:r>
          </a:p>
        </p:txBody>
      </p:sp>
    </p:spTree>
    <p:extLst>
      <p:ext uri="{BB962C8B-B14F-4D97-AF65-F5344CB8AC3E}">
        <p14:creationId xmlns:p14="http://schemas.microsoft.com/office/powerpoint/2010/main" val="2166885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1720948" y="112542"/>
            <a:ext cx="104710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Arial Black" panose="020B0A04020102020204" pitchFamily="34" charset="0"/>
              </a:rPr>
              <a:t>Observar diferencia entre la leyenda, fábula y el cuento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4077" y="1126037"/>
            <a:ext cx="6839047" cy="484129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556230" y="6283793"/>
            <a:ext cx="41015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https://youtu.be/EY4-AJqaLmQ</a:t>
            </a:r>
          </a:p>
        </p:txBody>
      </p:sp>
      <p:pic>
        <p:nvPicPr>
          <p:cNvPr id="3074" name="Picture 2" descr="Artes">
            <a:extLst>
              <a:ext uri="{FF2B5EF4-FFF2-40B4-BE49-F238E27FC236}">
                <a16:creationId xmlns:a16="http://schemas.microsoft.com/office/drawing/2014/main" id="{C3C9C25D-3E83-46DE-8C15-ED117B74FBE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04" y="1946314"/>
            <a:ext cx="3571875" cy="295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n en Mensaje">
            <a:extLst>
              <a:ext uri="{FF2B5EF4-FFF2-40B4-BE49-F238E27FC236}">
                <a16:creationId xmlns:a16="http://schemas.microsoft.com/office/drawing/2014/main" id="{3FD6784D-3DC1-48F1-BC13-860A19F7E6B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803" y="2136338"/>
            <a:ext cx="2563392" cy="241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175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5955923-5CFF-4A76-A114-E104F2BB77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58" t="24893" r="39717" b="23760"/>
          <a:stretch/>
        </p:blipFill>
        <p:spPr>
          <a:xfrm>
            <a:off x="752257" y="679360"/>
            <a:ext cx="3871885" cy="492630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FE140E5-8DD2-4C4D-97AB-E1C01EB466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48" t="24528" r="40326" b="23659"/>
          <a:stretch/>
        </p:blipFill>
        <p:spPr>
          <a:xfrm>
            <a:off x="4748096" y="772125"/>
            <a:ext cx="3772617" cy="483354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165E843-305E-4AE8-85D7-14586CE816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48" t="23781" r="40326" b="23632"/>
          <a:stretch/>
        </p:blipFill>
        <p:spPr>
          <a:xfrm>
            <a:off x="8626730" y="772125"/>
            <a:ext cx="3565270" cy="483354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9FE610F-A668-47AF-8208-074D728B1296}"/>
              </a:ext>
            </a:extLst>
          </p:cNvPr>
          <p:cNvSpPr txBox="1"/>
          <p:nvPr/>
        </p:nvSpPr>
        <p:spPr>
          <a:xfrm>
            <a:off x="1263590" y="-26504"/>
            <a:ext cx="2849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Diferencias</a:t>
            </a:r>
          </a:p>
        </p:txBody>
      </p:sp>
      <p:pic>
        <p:nvPicPr>
          <p:cNvPr id="6" name="Picture 4" descr="cuaderno espiral amarillo">
            <a:extLst>
              <a:ext uri="{FF2B5EF4-FFF2-40B4-BE49-F238E27FC236}">
                <a16:creationId xmlns:a16="http://schemas.microsoft.com/office/drawing/2014/main" id="{F0C416BD-F371-47C9-87A3-73A2A5447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73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B68DE07-974F-475B-947F-2DF947BC92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978" t="22402" r="11631" b="31779"/>
          <a:stretch/>
        </p:blipFill>
        <p:spPr>
          <a:xfrm>
            <a:off x="3859375" y="1498611"/>
            <a:ext cx="7779026" cy="5359389"/>
          </a:xfrm>
          <a:prstGeom prst="rect">
            <a:avLst/>
          </a:prstGeom>
        </p:spPr>
      </p:pic>
      <p:pic>
        <p:nvPicPr>
          <p:cNvPr id="3" name="Picture 4" descr="cuaderno espiral amarillo">
            <a:extLst>
              <a:ext uri="{FF2B5EF4-FFF2-40B4-BE49-F238E27FC236}">
                <a16:creationId xmlns:a16="http://schemas.microsoft.com/office/drawing/2014/main" id="{2B04F2EB-8C89-4796-BD1B-1F576D0CC5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5853F7D-DFF4-47C2-891A-0DC78F882470}"/>
              </a:ext>
            </a:extLst>
          </p:cNvPr>
          <p:cNvSpPr txBox="1"/>
          <p:nvPr/>
        </p:nvSpPr>
        <p:spPr>
          <a:xfrm>
            <a:off x="1263590" y="-26504"/>
            <a:ext cx="2849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Cierre: </a:t>
            </a:r>
          </a:p>
        </p:txBody>
      </p:sp>
      <p:pic>
        <p:nvPicPr>
          <p:cNvPr id="5" name="Picture 2" descr="Un mexicano que se respete sin duda podría reconocer mínimo 9 de estos 12  chiles con solo verlos">
            <a:extLst>
              <a:ext uri="{FF2B5EF4-FFF2-40B4-BE49-F238E27FC236}">
                <a16:creationId xmlns:a16="http://schemas.microsoft.com/office/drawing/2014/main" id="{126ABC92-D76D-4A6C-89A8-33F6C869276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504" y="1101313"/>
            <a:ext cx="2439271" cy="535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Phonics Reading Long O | Baamboozle">
            <a:extLst>
              <a:ext uri="{FF2B5EF4-FFF2-40B4-BE49-F238E27FC236}">
                <a16:creationId xmlns:a16="http://schemas.microsoft.com/office/drawing/2014/main" id="{3A7142E2-722F-444F-9674-D6C2044101C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003" y="-728228"/>
            <a:ext cx="2572997" cy="257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689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Día De Muertos Red Day Of The Dead Mexico Background, Día De Muertos,  Mexico, Day Of The Dead Background Image for Free Downloa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04" y="0"/>
            <a:ext cx="113630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/>
          <p:cNvGrpSpPr/>
          <p:nvPr/>
        </p:nvGrpSpPr>
        <p:grpSpPr>
          <a:xfrm rot="20814445">
            <a:off x="1063130" y="3544359"/>
            <a:ext cx="2466145" cy="2628583"/>
            <a:chOff x="863207" y="4097522"/>
            <a:chExt cx="1769172" cy="2127871"/>
          </a:xfrm>
        </p:grpSpPr>
        <p:pic>
          <p:nvPicPr>
            <p:cNvPr id="14340" name="Picture 4" descr="CARRILLERA SENCILLA GRG | Papelería Dany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2000" b="89412" l="15522" r="82952">
                          <a14:foregroundMark x1="24682" y1="21412" x2="24682" y2="21412"/>
                          <a14:foregroundMark x1="24682" y1="20000" x2="78117" y2="81882"/>
                          <a14:foregroundMark x1="23664" y1="80471" x2="68957" y2="218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76" t="15207" r="17809" b="13553"/>
            <a:stretch/>
          </p:blipFill>
          <p:spPr bwMode="auto">
            <a:xfrm rot="20747957">
              <a:off x="1356442" y="5111765"/>
              <a:ext cx="1195753" cy="1113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38" name="Picture 2" descr="Imágenes de Sombrero Straw Hat | Vectores, fotos de stock y PSD gratuitos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37574" y1="39941" x2="37574" y2="39941"/>
                          <a14:foregroundMark x1="14793" y1="44379" x2="50592" y2="30178"/>
                          <a14:foregroundMark x1="30473" y1="51775" x2="83136" y2="47337"/>
                          <a14:foregroundMark x1="72189" y1="39349" x2="86982" y2="43787"/>
                          <a14:foregroundMark x1="50296" y1="17160" x2="71302" y2="42899"/>
                          <a14:foregroundMark x1="42899" y1="71006" x2="42899" y2="71006"/>
                          <a14:foregroundMark x1="39645" y1="71893" x2="39645" y2="71893"/>
                          <a14:foregroundMark x1="32840" y1="72189" x2="32840" y2="72189"/>
                          <a14:foregroundMark x1="34024" y1="73964" x2="34911" y2="74556"/>
                          <a14:foregroundMark x1="42308" y1="74556" x2="42308" y2="74556"/>
                          <a14:foregroundMark x1="44083" y1="70414" x2="44083" y2="70414"/>
                          <a14:foregroundMark x1="45858" y1="69231" x2="45858" y2="69231"/>
                          <a14:foregroundMark x1="45858" y1="67456" x2="45858" y2="67456"/>
                          <a14:foregroundMark x1="48817" y1="70414" x2="48817" y2="70414"/>
                          <a14:foregroundMark x1="52071" y1="69231" x2="52071" y2="69231"/>
                          <a14:foregroundMark x1="53254" y1="67751" x2="53254" y2="67751"/>
                          <a14:foregroundMark x1="53846" y1="67751" x2="64497" y2="7366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89498">
              <a:off x="863207" y="4097522"/>
              <a:ext cx="1769172" cy="1769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CuadroTexto 2"/>
          <p:cNvSpPr txBox="1"/>
          <p:nvPr/>
        </p:nvSpPr>
        <p:spPr>
          <a:xfrm>
            <a:off x="3108960" y="2558189"/>
            <a:ext cx="6752491" cy="10156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s-MX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Miércoles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42FEC8E-5260-4886-BFEF-43130A39AD1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7050" l="0" r="100000"/>
                    </a14:imgEffect>
                  </a14:imgLayer>
                </a14:imgProps>
              </a:ext>
            </a:extLst>
          </a:blip>
          <a:srcRect b="9307"/>
          <a:stretch/>
        </p:blipFill>
        <p:spPr>
          <a:xfrm>
            <a:off x="9156470" y="2104125"/>
            <a:ext cx="2702488" cy="2939454"/>
          </a:xfrm>
          <a:prstGeom prst="rect">
            <a:avLst/>
          </a:prstGeom>
        </p:spPr>
      </p:pic>
      <p:pic>
        <p:nvPicPr>
          <p:cNvPr id="10" name="Picture 2" descr="halloween death - GIF Animado | REYGIF">
            <a:extLst>
              <a:ext uri="{FF2B5EF4-FFF2-40B4-BE49-F238E27FC236}">
                <a16:creationId xmlns:a16="http://schemas.microsoft.com/office/drawing/2014/main" id="{B046A0CC-2965-4BA5-A9A7-FE92345BFFC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958" y="5305958"/>
            <a:ext cx="4572000" cy="155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281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3474721" y="253218"/>
            <a:ext cx="616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Arial Black" panose="020B0A04020102020204" pitchFamily="34" charset="0"/>
              </a:rPr>
              <a:t>Video Activación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AE6C400-CE43-4812-88F5-9911A4DB1071}"/>
              </a:ext>
            </a:extLst>
          </p:cNvPr>
          <p:cNvSpPr/>
          <p:nvPr/>
        </p:nvSpPr>
        <p:spPr>
          <a:xfrm>
            <a:off x="3759302" y="5869547"/>
            <a:ext cx="4673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https://www.youtube.com/watch?v=_iySbJzFJpI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450206C-EB27-45DF-99D8-1FF66A0597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99" t="24504" r="40000" b="23428"/>
          <a:stretch/>
        </p:blipFill>
        <p:spPr>
          <a:xfrm>
            <a:off x="2555629" y="1083437"/>
            <a:ext cx="7243065" cy="4417556"/>
          </a:xfrm>
          <a:prstGeom prst="rect">
            <a:avLst/>
          </a:prstGeom>
        </p:spPr>
      </p:pic>
      <p:pic>
        <p:nvPicPr>
          <p:cNvPr id="6" name="Picture 2" descr="Pin on GIF">
            <a:extLst>
              <a:ext uri="{FF2B5EF4-FFF2-40B4-BE49-F238E27FC236}">
                <a16:creationId xmlns:a16="http://schemas.microsoft.com/office/drawing/2014/main" id="{6F0E87D8-CF99-44DC-90E0-BB989D68FD5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04" y="1613074"/>
            <a:ext cx="2781300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skeleton_playing_maracas_hg_clr.gif 279×350 pixels | Dia de muertos, Muerte">
            <a:extLst>
              <a:ext uri="{FF2B5EF4-FFF2-40B4-BE49-F238E27FC236}">
                <a16:creationId xmlns:a16="http://schemas.microsoft.com/office/drawing/2014/main" id="{FE785A69-84D0-433E-B5A2-40AEDB1F51A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762" y="1377812"/>
            <a:ext cx="3127238" cy="392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513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3474721" y="253218"/>
            <a:ext cx="6161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Arial Black" panose="020B0A04020102020204" pitchFamily="34" charset="0"/>
              </a:rPr>
              <a:t>Video para desarrollar lenguaje oral, memoria visual y auditiva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5371" y="1174917"/>
            <a:ext cx="8170558" cy="459369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474722" y="5778528"/>
            <a:ext cx="54210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/>
              <a:t>https://youtu.be/G3LrhTj1kPM</a:t>
            </a:r>
          </a:p>
        </p:txBody>
      </p:sp>
      <p:pic>
        <p:nvPicPr>
          <p:cNvPr id="6" name="Picture 2" descr="◇Cómics de Coco◇ - Especial: Parte 100 + Aviso | Animacion, Cómics, Pixar">
            <a:extLst>
              <a:ext uri="{FF2B5EF4-FFF2-40B4-BE49-F238E27FC236}">
                <a16:creationId xmlns:a16="http://schemas.microsoft.com/office/drawing/2014/main" id="{736E5AB6-4570-401A-9A8F-8AADF59FB36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511" y="710140"/>
            <a:ext cx="4804980" cy="480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atrina GIFs | Tenor">
            <a:extLst>
              <a:ext uri="{FF2B5EF4-FFF2-40B4-BE49-F238E27FC236}">
                <a16:creationId xmlns:a16="http://schemas.microsoft.com/office/drawing/2014/main" id="{3BA039E8-E2CE-4C19-8722-48FF0EEC355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clrChange>
              <a:clrFrom>
                <a:srgbClr val="FEFFFE"/>
              </a:clrFrom>
              <a:clrTo>
                <a:srgbClr val="FE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945" y="2093153"/>
            <a:ext cx="3421967" cy="342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409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04" y="0"/>
            <a:ext cx="113630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877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04" y="0"/>
            <a:ext cx="113630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804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04" y="0"/>
            <a:ext cx="113630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250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04" y="0"/>
            <a:ext cx="113630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334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Actividades de lectura en el preescola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41" b="16941"/>
          <a:stretch/>
        </p:blipFill>
        <p:spPr bwMode="auto">
          <a:xfrm>
            <a:off x="1979308" y="4312167"/>
            <a:ext cx="4696582" cy="22256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B05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412" name="Picture 4" descr="Los dos amigos y el duendecillo del bosque – Biblioteca Pública Municipal  de Fuente Obejun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6673">
            <a:off x="5285312" y="1295747"/>
            <a:ext cx="2194777" cy="2513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/>
          <p:cNvSpPr txBox="1"/>
          <p:nvPr/>
        </p:nvSpPr>
        <p:spPr>
          <a:xfrm>
            <a:off x="1233919" y="149900"/>
            <a:ext cx="7385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FF0000"/>
                </a:solidFill>
                <a:latin typeface="Arial Black" panose="020B0A04020102020204" pitchFamily="34" charset="0"/>
              </a:rPr>
              <a:t>ELABORACIÓN</a:t>
            </a:r>
            <a:r>
              <a:rPr lang="es-MX" sz="3200" dirty="0">
                <a:latin typeface="Arial Black" panose="020B0A04020102020204" pitchFamily="34" charset="0"/>
              </a:rPr>
              <a:t> </a:t>
            </a:r>
            <a:r>
              <a:rPr lang="es-MX" sz="3200" dirty="0">
                <a:solidFill>
                  <a:srgbClr val="00B0F0"/>
                </a:solidFill>
                <a:latin typeface="Arial Black" panose="020B0A04020102020204" pitchFamily="34" charset="0"/>
              </a:rPr>
              <a:t>DE</a:t>
            </a:r>
            <a:r>
              <a:rPr lang="es-MX" sz="3200" dirty="0">
                <a:latin typeface="Arial Black" panose="020B0A04020102020204" pitchFamily="34" charset="0"/>
              </a:rPr>
              <a:t> </a:t>
            </a:r>
            <a:r>
              <a:rPr lang="es-MX" sz="3200" dirty="0">
                <a:solidFill>
                  <a:srgbClr val="00B050"/>
                </a:solidFill>
                <a:latin typeface="Arial Black" panose="020B0A04020102020204" pitchFamily="34" charset="0"/>
              </a:rPr>
              <a:t>HISTORIA</a:t>
            </a:r>
            <a:r>
              <a:rPr lang="es-MX" sz="3200" dirty="0"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17416" name="Picture 8" descr="Icono De Acuarela Y Pincel En Estilo De Dibujos Animados Aislado Sobre  Fondo Blanco Círculo. Pinte La Ilustración Del Vector Del Símbolo  Ilustraciones Vectoriales, Clip Art Vectorizado Libre De Derechos. Image  63630679.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615" b="82538" l="22154" r="75462">
                        <a14:foregroundMark x1="28769" y1="46077" x2="64308" y2="40462"/>
                        <a14:foregroundMark x1="59231" y1="23231" x2="70385" y2="75000"/>
                        <a14:foregroundMark x1="37923" y1="60769" x2="67846" y2="556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2" t="15624" r="20480" b="17892"/>
          <a:stretch/>
        </p:blipFill>
        <p:spPr bwMode="auto">
          <a:xfrm rot="1472119">
            <a:off x="8601080" y="119309"/>
            <a:ext cx="1771767" cy="156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Crayolas Animadas Png Transparent Images – Free PNG Images Vector, PSD,  Clipart, Template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019" y="2779160"/>
            <a:ext cx="1203802" cy="1776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0" name="Picture 12" descr="Ilustración de Dibujos Animados Coloridos Crayones Ilustración Vectorial y  más Vectores Libres de Derechos de Lápiz - iStock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508" b="75977" l="15723" r="82520">
                        <a14:foregroundMark x1="25293" y1="31738" x2="29785" y2="64844"/>
                        <a14:foregroundMark x1="39844" y1="32910" x2="39258" y2="63770"/>
                        <a14:foregroundMark x1="50000" y1="35645" x2="50488" y2="70508"/>
                        <a14:foregroundMark x1="48828" y1="33984" x2="48828" y2="33984"/>
                        <a14:foregroundMark x1="49414" y1="30664" x2="49414" y2="30664"/>
                        <a14:foregroundMark x1="45508" y1="38477" x2="48828" y2="61523"/>
                        <a14:foregroundMark x1="60645" y1="30078" x2="60645" y2="69336"/>
                        <a14:foregroundMark x1="65137" y1="36816" x2="65137" y2="68262"/>
                        <a14:foregroundMark x1="61719" y1="32324" x2="61719" y2="32324"/>
                        <a14:foregroundMark x1="74121" y1="33398" x2="74121" y2="33398"/>
                        <a14:foregroundMark x1="76367" y1="31738" x2="74609" y2="69922"/>
                        <a14:foregroundMark x1="78613" y1="58691" x2="78613" y2="58691"/>
                        <a14:foregroundMark x1="78027" y1="65430" x2="78027" y2="65430"/>
                        <a14:foregroundMark x1="77441" y1="67090" x2="77441" y2="67090"/>
                        <a14:foregroundMark x1="76855" y1="54785" x2="76855" y2="52539"/>
                        <a14:foregroundMark x1="76855" y1="46289" x2="76855" y2="42969"/>
                        <a14:foregroundMark x1="76855" y1="37891" x2="76367" y2="35156"/>
                        <a14:foregroundMark x1="76367" y1="33398" x2="76367" y2="33398"/>
                        <a14:foregroundMark x1="75195" y1="30664" x2="75195" y2="30664"/>
                        <a14:foregroundMark x1="63477" y1="32324" x2="63477" y2="32324"/>
                        <a14:foregroundMark x1="62305" y1="46875" x2="62305" y2="46875"/>
                        <a14:foregroundMark x1="63477" y1="57520" x2="63477" y2="57520"/>
                        <a14:foregroundMark x1="63965" y1="60352" x2="63965" y2="60352"/>
                        <a14:foregroundMark x1="65723" y1="64844" x2="65723" y2="64844"/>
                        <a14:foregroundMark x1="63477" y1="70996" x2="63477" y2="70996"/>
                        <a14:foregroundMark x1="48828" y1="70996" x2="48828" y2="71582"/>
                        <a14:foregroundMark x1="52246" y1="70508" x2="52246" y2="70508"/>
                        <a14:foregroundMark x1="23047" y1="70996" x2="23047" y2="70996"/>
                        <a14:foregroundMark x1="23047" y1="67676" x2="23047" y2="67676"/>
                        <a14:foregroundMark x1="21387" y1="37402" x2="20801" y2="63184"/>
                        <a14:foregroundMark x1="72949" y1="39063" x2="72949" y2="39063"/>
                        <a14:foregroundMark x1="63477" y1="39063" x2="63477" y2="39063"/>
                        <a14:foregroundMark x1="37598" y1="33398" x2="37598" y2="33398"/>
                        <a14:foregroundMark x1="24121" y1="36230" x2="76367" y2="35645"/>
                        <a14:foregroundMark x1="26367" y1="48047" x2="76855" y2="45801"/>
                        <a14:foregroundMark x1="72363" y1="45215" x2="72363" y2="45215"/>
                        <a14:foregroundMark x1="72363" y1="45215" x2="71289" y2="67090"/>
                        <a14:foregroundMark x1="73535" y1="70996" x2="73535" y2="70996"/>
                        <a14:foregroundMark x1="75781" y1="70508" x2="75781" y2="70508"/>
                        <a14:foregroundMark x1="78027" y1="68262" x2="78613" y2="64844"/>
                        <a14:foregroundMark x1="74609" y1="60352" x2="74609" y2="60352"/>
                        <a14:foregroundMark x1="72363" y1="64258" x2="72363" y2="64258"/>
                        <a14:foregroundMark x1="63965" y1="64844" x2="63965" y2="64844"/>
                        <a14:foregroundMark x1="78027" y1="42383" x2="78027" y2="42383"/>
                        <a14:foregroundMark x1="75195" y1="49121" x2="75195" y2="49121"/>
                        <a14:foregroundMark x1="76367" y1="51953" x2="76367" y2="51953"/>
                        <a14:foregroundMark x1="77441" y1="53613" x2="77441" y2="53613"/>
                        <a14:foregroundMark x1="78027" y1="59277" x2="78027" y2="59277"/>
                        <a14:foregroundMark x1="44922" y1="69922" x2="44922" y2="69922"/>
                        <a14:foregroundMark x1="51660" y1="64844" x2="51660" y2="64844"/>
                        <a14:foregroundMark x1="51074" y1="60938" x2="51074" y2="60938"/>
                        <a14:foregroundMark x1="51074" y1="59766" x2="51074" y2="59766"/>
                        <a14:foregroundMark x1="50488" y1="55273" x2="50488" y2="55273"/>
                        <a14:foregroundMark x1="51074" y1="50781" x2="51074" y2="50781"/>
                        <a14:foregroundMark x1="58984" y1="70508" x2="58984" y2="70508"/>
                        <a14:foregroundMark x1="60059" y1="62598" x2="60059" y2="62598"/>
                        <a14:foregroundMark x1="60059" y1="57520" x2="60059" y2="57520"/>
                        <a14:foregroundMark x1="58398" y1="51367" x2="58398" y2="51367"/>
                        <a14:foregroundMark x1="60059" y1="42969" x2="60059" y2="42969"/>
                        <a14:foregroundMark x1="61230" y1="35645" x2="61230" y2="35645"/>
                        <a14:foregroundMark x1="49414" y1="41895" x2="49414" y2="41895"/>
                        <a14:foregroundMark x1="48242" y1="48047" x2="48242" y2="49707"/>
                        <a14:foregroundMark x1="47168" y1="61523" x2="47168" y2="61523"/>
                        <a14:foregroundMark x1="45508" y1="66504" x2="45508" y2="66504"/>
                        <a14:foregroundMark x1="52734" y1="67676" x2="52734" y2="67676"/>
                        <a14:foregroundMark x1="38770" y1="63770" x2="38770" y2="63770"/>
                        <a14:foregroundMark x1="37598" y1="70508" x2="37598" y2="70508"/>
                        <a14:foregroundMark x1="33691" y1="70996" x2="33691" y2="70996"/>
                        <a14:foregroundMark x1="47168" y1="72168" x2="47168" y2="72168"/>
                        <a14:foregroundMark x1="50488" y1="69336" x2="50488" y2="69336"/>
                        <a14:foregroundMark x1="50488" y1="67090" x2="50488" y2="67090"/>
                        <a14:foregroundMark x1="52246" y1="70996" x2="52246" y2="70996"/>
                        <a14:foregroundMark x1="50488" y1="65430" x2="50488" y2="65430"/>
                        <a14:foregroundMark x1="52734" y1="60352" x2="52734" y2="60352"/>
                        <a14:foregroundMark x1="52246" y1="56445" x2="52246" y2="56445"/>
                        <a14:foregroundMark x1="52246" y1="54199" x2="52246" y2="54199"/>
                        <a14:foregroundMark x1="52246" y1="46875" x2="52246" y2="46875"/>
                        <a14:foregroundMark x1="52246" y1="40137" x2="52246" y2="40137"/>
                        <a14:foregroundMark x1="51074" y1="37402" x2="51074" y2="374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35" t="22400" r="14125" b="25419"/>
          <a:stretch/>
        </p:blipFill>
        <p:spPr bwMode="auto">
          <a:xfrm rot="16200000">
            <a:off x="10427897" y="484132"/>
            <a:ext cx="2395747" cy="1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8" b="95549" l="1108" r="98576">
                        <a14:foregroundMark x1="11551" y1="25223" x2="28481" y2="75964"/>
                        <a14:foregroundMark x1="3639" y1="40950" x2="24051" y2="86053"/>
                        <a14:foregroundMark x1="33070" y1="78635" x2="44620" y2="43027"/>
                        <a14:foregroundMark x1="18671" y1="9792" x2="26582" y2="62018"/>
                        <a14:foregroundMark x1="31013" y1="12463" x2="26582" y2="71513"/>
                        <a14:foregroundMark x1="4589" y1="40356" x2="13449" y2="57864"/>
                        <a14:foregroundMark x1="4114" y1="38576" x2="14241" y2="58754"/>
                        <a14:foregroundMark x1="53006" y1="43027" x2="67405" y2="82196"/>
                        <a14:foregroundMark x1="52057" y1="47478" x2="66297" y2="81306"/>
                        <a14:foregroundMark x1="51741" y1="40356" x2="54114" y2="44807"/>
                        <a14:foregroundMark x1="54430" y1="42730" x2="54430" y2="42730"/>
                        <a14:foregroundMark x1="52057" y1="47774" x2="52057" y2="47774"/>
                        <a14:foregroundMark x1="53165" y1="51039" x2="53165" y2="51039"/>
                        <a14:foregroundMark x1="54589" y1="52819" x2="54589" y2="52819"/>
                        <a14:foregroundMark x1="55063" y1="52819" x2="55063" y2="52819"/>
                        <a14:foregroundMark x1="44146" y1="46588" x2="44146" y2="46588"/>
                        <a14:foregroundMark x1="43196" y1="43620" x2="43196" y2="43620"/>
                        <a14:foregroundMark x1="43196" y1="46588" x2="43196" y2="46588"/>
                        <a14:foregroundMark x1="42247" y1="52819" x2="41456" y2="52819"/>
                        <a14:foregroundMark x1="40348" y1="59644" x2="40348" y2="59644"/>
                        <a14:foregroundMark x1="38766" y1="62908" x2="37500" y2="63798"/>
                        <a14:foregroundMark x1="36551" y1="69733" x2="36551" y2="69733"/>
                        <a14:foregroundMark x1="69778" y1="15134" x2="71361" y2="72997"/>
                        <a14:foregroundMark x1="83070" y1="11573" x2="71677" y2="69733"/>
                        <a14:foregroundMark x1="88766" y1="19881" x2="76741" y2="67062"/>
                        <a14:foregroundMark x1="78006" y1="76261" x2="78006" y2="76261"/>
                        <a14:foregroundMark x1="72627" y1="84866" x2="97627" y2="43027"/>
                        <a14:foregroundMark x1="77690" y1="82196" x2="83070" y2="67953"/>
                        <a14:foregroundMark x1="73576" y1="75074" x2="82437" y2="63205"/>
                        <a14:foregroundMark x1="75316" y1="84866" x2="75158" y2="83383"/>
                        <a14:foregroundMark x1="74684" y1="85163" x2="78006" y2="79525"/>
                        <a14:foregroundMark x1="70095" y1="87834" x2="78639" y2="82493"/>
                        <a14:foregroundMark x1="73576" y1="73294" x2="73576" y2="73294"/>
                        <a14:foregroundMark x1="75316" y1="67656" x2="76108" y2="67656"/>
                        <a14:foregroundMark x1="78639" y1="71217" x2="78639" y2="71217"/>
                        <a14:foregroundMark x1="73576" y1="80415" x2="73576" y2="80415"/>
                        <a14:foregroundMark x1="76582" y1="73887" x2="76741" y2="73887"/>
                        <a14:foregroundMark x1="81487" y1="68546" x2="81487" y2="68546"/>
                        <a14:foregroundMark x1="81487" y1="74184" x2="81487" y2="74184"/>
                        <a14:foregroundMark x1="82911" y1="74777" x2="82911" y2="74777"/>
                        <a14:foregroundMark x1="80063" y1="78932" x2="79430" y2="79822"/>
                        <a14:foregroundMark x1="78006" y1="81306" x2="78006" y2="81306"/>
                        <a14:foregroundMark x1="76266" y1="85163" x2="74051" y2="85757"/>
                        <a14:foregroundMark x1="73101" y1="87240" x2="73101" y2="87240"/>
                        <a14:foregroundMark x1="72627" y1="83086" x2="72785" y2="81602"/>
                        <a14:foregroundMark x1="73101" y1="80415" x2="73101" y2="80415"/>
                        <a14:foregroundMark x1="74051" y1="76855" x2="74051" y2="76855"/>
                        <a14:foregroundMark x1="75633" y1="77151" x2="75633" y2="77151"/>
                        <a14:foregroundMark x1="76108" y1="72997" x2="76108" y2="72997"/>
                        <a14:foregroundMark x1="80696" y1="67953" x2="80696" y2="67953"/>
                        <a14:foregroundMark x1="81962" y1="70326" x2="81962" y2="70326"/>
                        <a14:foregroundMark x1="71677" y1="82196" x2="71677" y2="82196"/>
                        <a14:foregroundMark x1="70886" y1="85757" x2="70886" y2="85757"/>
                        <a14:foregroundMark x1="66297" y1="64688" x2="72627" y2="77745"/>
                        <a14:foregroundMark x1="65506" y1="76855" x2="73101" y2="456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35479" y="938918"/>
            <a:ext cx="2656097" cy="1416305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448065" y="2251270"/>
            <a:ext cx="3852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rgbClr val="7030A0"/>
                </a:solidFill>
                <a:latin typeface="Arial Black" panose="020B0A04020102020204" pitchFamily="34" charset="0"/>
              </a:rPr>
              <a:t>MANITAS </a:t>
            </a:r>
            <a:r>
              <a:rPr lang="es-MX" sz="2400" dirty="0">
                <a:solidFill>
                  <a:srgbClr val="CC0066"/>
                </a:solidFill>
                <a:latin typeface="Arial Black" panose="020B0A04020102020204" pitchFamily="34" charset="0"/>
              </a:rPr>
              <a:t>A</a:t>
            </a:r>
            <a:r>
              <a:rPr lang="es-MX" sz="2400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s-MX" sz="2400" dirty="0">
                <a:solidFill>
                  <a:srgbClr val="0070C0"/>
                </a:solidFill>
                <a:latin typeface="Arial Black" panose="020B0A04020102020204" pitchFamily="34" charset="0"/>
              </a:rPr>
              <a:t>LA </a:t>
            </a:r>
            <a:r>
              <a:rPr lang="es-MX" sz="2400" dirty="0">
                <a:solidFill>
                  <a:srgbClr val="FF0066"/>
                </a:solidFill>
                <a:latin typeface="Arial Black" panose="020B0A04020102020204" pitchFamily="34" charset="0"/>
              </a:rPr>
              <a:t>OBRA</a:t>
            </a:r>
          </a:p>
        </p:txBody>
      </p:sp>
      <p:pic>
        <p:nvPicPr>
          <p:cNvPr id="14" name="Picture 12" descr="Ilustración de Dibujos Animados Coloridos Crayones Ilustración Vectorial y  más Vectores Libres de Derechos de Lápiz - iStock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508" b="75977" l="15723" r="82520">
                        <a14:foregroundMark x1="25293" y1="31738" x2="29785" y2="64844"/>
                        <a14:foregroundMark x1="39844" y1="32910" x2="39258" y2="63770"/>
                        <a14:foregroundMark x1="50000" y1="35645" x2="50488" y2="70508"/>
                        <a14:foregroundMark x1="48828" y1="33984" x2="48828" y2="33984"/>
                        <a14:foregroundMark x1="49414" y1="30664" x2="49414" y2="30664"/>
                        <a14:foregroundMark x1="45508" y1="38477" x2="48828" y2="61523"/>
                        <a14:foregroundMark x1="60645" y1="30078" x2="60645" y2="69336"/>
                        <a14:foregroundMark x1="65137" y1="36816" x2="65137" y2="68262"/>
                        <a14:foregroundMark x1="61719" y1="32324" x2="61719" y2="32324"/>
                        <a14:foregroundMark x1="74121" y1="33398" x2="74121" y2="33398"/>
                        <a14:foregroundMark x1="76367" y1="31738" x2="74609" y2="69922"/>
                        <a14:foregroundMark x1="78613" y1="58691" x2="78613" y2="58691"/>
                        <a14:foregroundMark x1="78027" y1="65430" x2="78027" y2="65430"/>
                        <a14:foregroundMark x1="77441" y1="67090" x2="77441" y2="67090"/>
                        <a14:foregroundMark x1="76855" y1="54785" x2="76855" y2="52539"/>
                        <a14:foregroundMark x1="76855" y1="46289" x2="76855" y2="42969"/>
                        <a14:foregroundMark x1="76855" y1="37891" x2="76367" y2="35156"/>
                        <a14:foregroundMark x1="76367" y1="33398" x2="76367" y2="33398"/>
                        <a14:foregroundMark x1="75195" y1="30664" x2="75195" y2="30664"/>
                        <a14:foregroundMark x1="63477" y1="32324" x2="63477" y2="32324"/>
                        <a14:foregroundMark x1="62305" y1="46875" x2="62305" y2="46875"/>
                        <a14:foregroundMark x1="63477" y1="57520" x2="63477" y2="57520"/>
                        <a14:foregroundMark x1="63965" y1="60352" x2="63965" y2="60352"/>
                        <a14:foregroundMark x1="65723" y1="64844" x2="65723" y2="64844"/>
                        <a14:foregroundMark x1="63477" y1="70996" x2="63477" y2="70996"/>
                        <a14:foregroundMark x1="48828" y1="70996" x2="48828" y2="71582"/>
                        <a14:foregroundMark x1="52246" y1="70508" x2="52246" y2="70508"/>
                        <a14:foregroundMark x1="23047" y1="70996" x2="23047" y2="70996"/>
                        <a14:foregroundMark x1="23047" y1="67676" x2="23047" y2="67676"/>
                        <a14:foregroundMark x1="21387" y1="37402" x2="20801" y2="63184"/>
                        <a14:foregroundMark x1="72949" y1="39063" x2="72949" y2="39063"/>
                        <a14:foregroundMark x1="63477" y1="39063" x2="63477" y2="39063"/>
                        <a14:foregroundMark x1="37598" y1="33398" x2="37598" y2="33398"/>
                        <a14:foregroundMark x1="24121" y1="36230" x2="76367" y2="35645"/>
                        <a14:foregroundMark x1="26367" y1="48047" x2="76855" y2="45801"/>
                        <a14:foregroundMark x1="72363" y1="45215" x2="72363" y2="45215"/>
                        <a14:foregroundMark x1="72363" y1="45215" x2="71289" y2="67090"/>
                        <a14:foregroundMark x1="73535" y1="70996" x2="73535" y2="70996"/>
                        <a14:foregroundMark x1="75781" y1="70508" x2="75781" y2="70508"/>
                        <a14:foregroundMark x1="78027" y1="68262" x2="78613" y2="64844"/>
                        <a14:foregroundMark x1="74609" y1="60352" x2="74609" y2="60352"/>
                        <a14:foregroundMark x1="72363" y1="64258" x2="72363" y2="64258"/>
                        <a14:foregroundMark x1="63965" y1="64844" x2="63965" y2="64844"/>
                        <a14:foregroundMark x1="78027" y1="42383" x2="78027" y2="42383"/>
                        <a14:foregroundMark x1="75195" y1="49121" x2="75195" y2="49121"/>
                        <a14:foregroundMark x1="76367" y1="51953" x2="76367" y2="51953"/>
                        <a14:foregroundMark x1="77441" y1="53613" x2="77441" y2="53613"/>
                        <a14:foregroundMark x1="78027" y1="59277" x2="78027" y2="59277"/>
                        <a14:foregroundMark x1="44922" y1="69922" x2="44922" y2="69922"/>
                        <a14:foregroundMark x1="51660" y1="64844" x2="51660" y2="64844"/>
                        <a14:foregroundMark x1="51074" y1="60938" x2="51074" y2="60938"/>
                        <a14:foregroundMark x1="51074" y1="59766" x2="51074" y2="59766"/>
                        <a14:foregroundMark x1="50488" y1="55273" x2="50488" y2="55273"/>
                        <a14:foregroundMark x1="51074" y1="50781" x2="51074" y2="50781"/>
                        <a14:foregroundMark x1="58984" y1="70508" x2="58984" y2="70508"/>
                        <a14:foregroundMark x1="60059" y1="62598" x2="60059" y2="62598"/>
                        <a14:foregroundMark x1="60059" y1="57520" x2="60059" y2="57520"/>
                        <a14:foregroundMark x1="58398" y1="51367" x2="58398" y2="51367"/>
                        <a14:foregroundMark x1="60059" y1="42969" x2="60059" y2="42969"/>
                        <a14:foregroundMark x1="61230" y1="35645" x2="61230" y2="35645"/>
                        <a14:foregroundMark x1="49414" y1="41895" x2="49414" y2="41895"/>
                        <a14:foregroundMark x1="48242" y1="48047" x2="48242" y2="49707"/>
                        <a14:foregroundMark x1="47168" y1="61523" x2="47168" y2="61523"/>
                        <a14:foregroundMark x1="45508" y1="66504" x2="45508" y2="66504"/>
                        <a14:foregroundMark x1="52734" y1="67676" x2="52734" y2="67676"/>
                        <a14:foregroundMark x1="38770" y1="63770" x2="38770" y2="63770"/>
                        <a14:foregroundMark x1="37598" y1="70508" x2="37598" y2="70508"/>
                        <a14:foregroundMark x1="33691" y1="70996" x2="33691" y2="70996"/>
                        <a14:foregroundMark x1="47168" y1="72168" x2="47168" y2="72168"/>
                        <a14:foregroundMark x1="50488" y1="69336" x2="50488" y2="69336"/>
                        <a14:foregroundMark x1="50488" y1="67090" x2="50488" y2="67090"/>
                        <a14:foregroundMark x1="52246" y1="70996" x2="52246" y2="70996"/>
                        <a14:foregroundMark x1="50488" y1="65430" x2="50488" y2="65430"/>
                        <a14:foregroundMark x1="52734" y1="60352" x2="52734" y2="60352"/>
                        <a14:foregroundMark x1="52246" y1="56445" x2="52246" y2="56445"/>
                        <a14:foregroundMark x1="52246" y1="54199" x2="52246" y2="54199"/>
                        <a14:foregroundMark x1="52246" y1="46875" x2="52246" y2="46875"/>
                        <a14:foregroundMark x1="52246" y1="40137" x2="52246" y2="40137"/>
                        <a14:foregroundMark x1="51074" y1="37402" x2="51074" y2="374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35" t="22400" r="14125" b="25419"/>
          <a:stretch/>
        </p:blipFill>
        <p:spPr bwMode="auto">
          <a:xfrm rot="16200000">
            <a:off x="10413827" y="2404504"/>
            <a:ext cx="2395747" cy="1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Ilustración de Dibujos Animados Coloridos Crayones Ilustración Vectorial y  más Vectores Libres de Derechos de Lápiz - iStock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508" b="75977" l="15723" r="82520">
                        <a14:foregroundMark x1="25293" y1="31738" x2="29785" y2="64844"/>
                        <a14:foregroundMark x1="39844" y1="32910" x2="39258" y2="63770"/>
                        <a14:foregroundMark x1="50000" y1="35645" x2="50488" y2="70508"/>
                        <a14:foregroundMark x1="48828" y1="33984" x2="48828" y2="33984"/>
                        <a14:foregroundMark x1="49414" y1="30664" x2="49414" y2="30664"/>
                        <a14:foregroundMark x1="45508" y1="38477" x2="48828" y2="61523"/>
                        <a14:foregroundMark x1="60645" y1="30078" x2="60645" y2="69336"/>
                        <a14:foregroundMark x1="65137" y1="36816" x2="65137" y2="68262"/>
                        <a14:foregroundMark x1="61719" y1="32324" x2="61719" y2="32324"/>
                        <a14:foregroundMark x1="74121" y1="33398" x2="74121" y2="33398"/>
                        <a14:foregroundMark x1="76367" y1="31738" x2="74609" y2="69922"/>
                        <a14:foregroundMark x1="78613" y1="58691" x2="78613" y2="58691"/>
                        <a14:foregroundMark x1="78027" y1="65430" x2="78027" y2="65430"/>
                        <a14:foregroundMark x1="77441" y1="67090" x2="77441" y2="67090"/>
                        <a14:foregroundMark x1="76855" y1="54785" x2="76855" y2="52539"/>
                        <a14:foregroundMark x1="76855" y1="46289" x2="76855" y2="42969"/>
                        <a14:foregroundMark x1="76855" y1="37891" x2="76367" y2="35156"/>
                        <a14:foregroundMark x1="76367" y1="33398" x2="76367" y2="33398"/>
                        <a14:foregroundMark x1="75195" y1="30664" x2="75195" y2="30664"/>
                        <a14:foregroundMark x1="63477" y1="32324" x2="63477" y2="32324"/>
                        <a14:foregroundMark x1="62305" y1="46875" x2="62305" y2="46875"/>
                        <a14:foregroundMark x1="63477" y1="57520" x2="63477" y2="57520"/>
                        <a14:foregroundMark x1="63965" y1="60352" x2="63965" y2="60352"/>
                        <a14:foregroundMark x1="65723" y1="64844" x2="65723" y2="64844"/>
                        <a14:foregroundMark x1="63477" y1="70996" x2="63477" y2="70996"/>
                        <a14:foregroundMark x1="48828" y1="70996" x2="48828" y2="71582"/>
                        <a14:foregroundMark x1="52246" y1="70508" x2="52246" y2="70508"/>
                        <a14:foregroundMark x1="23047" y1="70996" x2="23047" y2="70996"/>
                        <a14:foregroundMark x1="23047" y1="67676" x2="23047" y2="67676"/>
                        <a14:foregroundMark x1="21387" y1="37402" x2="20801" y2="63184"/>
                        <a14:foregroundMark x1="72949" y1="39063" x2="72949" y2="39063"/>
                        <a14:foregroundMark x1="63477" y1="39063" x2="63477" y2="39063"/>
                        <a14:foregroundMark x1="37598" y1="33398" x2="37598" y2="33398"/>
                        <a14:foregroundMark x1="24121" y1="36230" x2="76367" y2="35645"/>
                        <a14:foregroundMark x1="26367" y1="48047" x2="76855" y2="45801"/>
                        <a14:foregroundMark x1="72363" y1="45215" x2="72363" y2="45215"/>
                        <a14:foregroundMark x1="72363" y1="45215" x2="71289" y2="67090"/>
                        <a14:foregroundMark x1="73535" y1="70996" x2="73535" y2="70996"/>
                        <a14:foregroundMark x1="75781" y1="70508" x2="75781" y2="70508"/>
                        <a14:foregroundMark x1="78027" y1="68262" x2="78613" y2="64844"/>
                        <a14:foregroundMark x1="74609" y1="60352" x2="74609" y2="60352"/>
                        <a14:foregroundMark x1="72363" y1="64258" x2="72363" y2="64258"/>
                        <a14:foregroundMark x1="63965" y1="64844" x2="63965" y2="64844"/>
                        <a14:foregroundMark x1="78027" y1="42383" x2="78027" y2="42383"/>
                        <a14:foregroundMark x1="75195" y1="49121" x2="75195" y2="49121"/>
                        <a14:foregroundMark x1="76367" y1="51953" x2="76367" y2="51953"/>
                        <a14:foregroundMark x1="77441" y1="53613" x2="77441" y2="53613"/>
                        <a14:foregroundMark x1="78027" y1="59277" x2="78027" y2="59277"/>
                        <a14:foregroundMark x1="44922" y1="69922" x2="44922" y2="69922"/>
                        <a14:foregroundMark x1="51660" y1="64844" x2="51660" y2="64844"/>
                        <a14:foregroundMark x1="51074" y1="60938" x2="51074" y2="60938"/>
                        <a14:foregroundMark x1="51074" y1="59766" x2="51074" y2="59766"/>
                        <a14:foregroundMark x1="50488" y1="55273" x2="50488" y2="55273"/>
                        <a14:foregroundMark x1="51074" y1="50781" x2="51074" y2="50781"/>
                        <a14:foregroundMark x1="58984" y1="70508" x2="58984" y2="70508"/>
                        <a14:foregroundMark x1="60059" y1="62598" x2="60059" y2="62598"/>
                        <a14:foregroundMark x1="60059" y1="57520" x2="60059" y2="57520"/>
                        <a14:foregroundMark x1="58398" y1="51367" x2="58398" y2="51367"/>
                        <a14:foregroundMark x1="60059" y1="42969" x2="60059" y2="42969"/>
                        <a14:foregroundMark x1="61230" y1="35645" x2="61230" y2="35645"/>
                        <a14:foregroundMark x1="49414" y1="41895" x2="49414" y2="41895"/>
                        <a14:foregroundMark x1="48242" y1="48047" x2="48242" y2="49707"/>
                        <a14:foregroundMark x1="47168" y1="61523" x2="47168" y2="61523"/>
                        <a14:foregroundMark x1="45508" y1="66504" x2="45508" y2="66504"/>
                        <a14:foregroundMark x1="52734" y1="67676" x2="52734" y2="67676"/>
                        <a14:foregroundMark x1="38770" y1="63770" x2="38770" y2="63770"/>
                        <a14:foregroundMark x1="37598" y1="70508" x2="37598" y2="70508"/>
                        <a14:foregroundMark x1="33691" y1="70996" x2="33691" y2="70996"/>
                        <a14:foregroundMark x1="47168" y1="72168" x2="47168" y2="72168"/>
                        <a14:foregroundMark x1="50488" y1="69336" x2="50488" y2="69336"/>
                        <a14:foregroundMark x1="50488" y1="67090" x2="50488" y2="67090"/>
                        <a14:foregroundMark x1="52246" y1="70996" x2="52246" y2="70996"/>
                        <a14:foregroundMark x1="50488" y1="65430" x2="50488" y2="65430"/>
                        <a14:foregroundMark x1="52734" y1="60352" x2="52734" y2="60352"/>
                        <a14:foregroundMark x1="52246" y1="56445" x2="52246" y2="56445"/>
                        <a14:foregroundMark x1="52246" y1="54199" x2="52246" y2="54199"/>
                        <a14:foregroundMark x1="52246" y1="46875" x2="52246" y2="46875"/>
                        <a14:foregroundMark x1="52246" y1="40137" x2="52246" y2="40137"/>
                        <a14:foregroundMark x1="51074" y1="37402" x2="51074" y2="374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35" t="22400" r="14125" b="25419"/>
          <a:stretch/>
        </p:blipFill>
        <p:spPr bwMode="auto">
          <a:xfrm rot="16200000">
            <a:off x="10421060" y="4155187"/>
            <a:ext cx="2395747" cy="1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Ilustración de Dibujos Animados Coloridos Crayones Ilustración Vectorial y  más Vectores Libres de Derechos de Lápiz - iStock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0508" b="75977" l="15723" r="82520">
                        <a14:foregroundMark x1="25293" y1="31738" x2="29785" y2="64844"/>
                        <a14:foregroundMark x1="39844" y1="32910" x2="39258" y2="63770"/>
                        <a14:foregroundMark x1="50000" y1="35645" x2="50488" y2="70508"/>
                        <a14:foregroundMark x1="48828" y1="33984" x2="48828" y2="33984"/>
                        <a14:foregroundMark x1="49414" y1="30664" x2="49414" y2="30664"/>
                        <a14:foregroundMark x1="45508" y1="38477" x2="48828" y2="61523"/>
                        <a14:foregroundMark x1="60645" y1="30078" x2="60645" y2="69336"/>
                        <a14:foregroundMark x1="65137" y1="36816" x2="65137" y2="68262"/>
                        <a14:foregroundMark x1="61719" y1="32324" x2="61719" y2="32324"/>
                        <a14:foregroundMark x1="74121" y1="33398" x2="74121" y2="33398"/>
                        <a14:foregroundMark x1="76367" y1="31738" x2="74609" y2="69922"/>
                        <a14:foregroundMark x1="78613" y1="58691" x2="78613" y2="58691"/>
                        <a14:foregroundMark x1="78027" y1="65430" x2="78027" y2="65430"/>
                        <a14:foregroundMark x1="77441" y1="67090" x2="77441" y2="67090"/>
                        <a14:foregroundMark x1="76855" y1="54785" x2="76855" y2="52539"/>
                        <a14:foregroundMark x1="76855" y1="46289" x2="76855" y2="42969"/>
                        <a14:foregroundMark x1="76855" y1="37891" x2="76367" y2="35156"/>
                        <a14:foregroundMark x1="76367" y1="33398" x2="76367" y2="33398"/>
                        <a14:foregroundMark x1="75195" y1="30664" x2="75195" y2="30664"/>
                        <a14:foregroundMark x1="63477" y1="32324" x2="63477" y2="32324"/>
                        <a14:foregroundMark x1="62305" y1="46875" x2="62305" y2="46875"/>
                        <a14:foregroundMark x1="63477" y1="57520" x2="63477" y2="57520"/>
                        <a14:foregroundMark x1="63965" y1="60352" x2="63965" y2="60352"/>
                        <a14:foregroundMark x1="65723" y1="64844" x2="65723" y2="64844"/>
                        <a14:foregroundMark x1="63477" y1="70996" x2="63477" y2="70996"/>
                        <a14:foregroundMark x1="48828" y1="70996" x2="48828" y2="71582"/>
                        <a14:foregroundMark x1="52246" y1="70508" x2="52246" y2="70508"/>
                        <a14:foregroundMark x1="23047" y1="70996" x2="23047" y2="70996"/>
                        <a14:foregroundMark x1="23047" y1="67676" x2="23047" y2="67676"/>
                        <a14:foregroundMark x1="21387" y1="37402" x2="20801" y2="63184"/>
                        <a14:foregroundMark x1="72949" y1="39063" x2="72949" y2="39063"/>
                        <a14:foregroundMark x1="63477" y1="39063" x2="63477" y2="39063"/>
                        <a14:foregroundMark x1="37598" y1="33398" x2="37598" y2="33398"/>
                        <a14:foregroundMark x1="24121" y1="36230" x2="76367" y2="35645"/>
                        <a14:foregroundMark x1="26367" y1="48047" x2="76855" y2="45801"/>
                        <a14:foregroundMark x1="72363" y1="45215" x2="72363" y2="45215"/>
                        <a14:foregroundMark x1="72363" y1="45215" x2="71289" y2="67090"/>
                        <a14:foregroundMark x1="73535" y1="70996" x2="73535" y2="70996"/>
                        <a14:foregroundMark x1="75781" y1="70508" x2="75781" y2="70508"/>
                        <a14:foregroundMark x1="78027" y1="68262" x2="78613" y2="64844"/>
                        <a14:foregroundMark x1="74609" y1="60352" x2="74609" y2="60352"/>
                        <a14:foregroundMark x1="72363" y1="64258" x2="72363" y2="64258"/>
                        <a14:foregroundMark x1="63965" y1="64844" x2="63965" y2="64844"/>
                        <a14:foregroundMark x1="78027" y1="42383" x2="78027" y2="42383"/>
                        <a14:foregroundMark x1="75195" y1="49121" x2="75195" y2="49121"/>
                        <a14:foregroundMark x1="76367" y1="51953" x2="76367" y2="51953"/>
                        <a14:foregroundMark x1="77441" y1="53613" x2="77441" y2="53613"/>
                        <a14:foregroundMark x1="78027" y1="59277" x2="78027" y2="59277"/>
                        <a14:foregroundMark x1="44922" y1="69922" x2="44922" y2="69922"/>
                        <a14:foregroundMark x1="51660" y1="64844" x2="51660" y2="64844"/>
                        <a14:foregroundMark x1="51074" y1="60938" x2="51074" y2="60938"/>
                        <a14:foregroundMark x1="51074" y1="59766" x2="51074" y2="59766"/>
                        <a14:foregroundMark x1="50488" y1="55273" x2="50488" y2="55273"/>
                        <a14:foregroundMark x1="51074" y1="50781" x2="51074" y2="50781"/>
                        <a14:foregroundMark x1="58984" y1="70508" x2="58984" y2="70508"/>
                        <a14:foregroundMark x1="60059" y1="62598" x2="60059" y2="62598"/>
                        <a14:foregroundMark x1="60059" y1="57520" x2="60059" y2="57520"/>
                        <a14:foregroundMark x1="58398" y1="51367" x2="58398" y2="51367"/>
                        <a14:foregroundMark x1="60059" y1="42969" x2="60059" y2="42969"/>
                        <a14:foregroundMark x1="61230" y1="35645" x2="61230" y2="35645"/>
                        <a14:foregroundMark x1="49414" y1="41895" x2="49414" y2="41895"/>
                        <a14:foregroundMark x1="48242" y1="48047" x2="48242" y2="49707"/>
                        <a14:foregroundMark x1="47168" y1="61523" x2="47168" y2="61523"/>
                        <a14:foregroundMark x1="45508" y1="66504" x2="45508" y2="66504"/>
                        <a14:foregroundMark x1="52734" y1="67676" x2="52734" y2="67676"/>
                        <a14:foregroundMark x1="38770" y1="63770" x2="38770" y2="63770"/>
                        <a14:foregroundMark x1="37598" y1="70508" x2="37598" y2="70508"/>
                        <a14:foregroundMark x1="33691" y1="70996" x2="33691" y2="70996"/>
                        <a14:foregroundMark x1="47168" y1="72168" x2="47168" y2="72168"/>
                        <a14:foregroundMark x1="50488" y1="69336" x2="50488" y2="69336"/>
                        <a14:foregroundMark x1="50488" y1="67090" x2="50488" y2="67090"/>
                        <a14:foregroundMark x1="52246" y1="70996" x2="52246" y2="70996"/>
                        <a14:foregroundMark x1="50488" y1="65430" x2="50488" y2="65430"/>
                        <a14:foregroundMark x1="52734" y1="60352" x2="52734" y2="60352"/>
                        <a14:foregroundMark x1="52246" y1="56445" x2="52246" y2="56445"/>
                        <a14:foregroundMark x1="52246" y1="54199" x2="52246" y2="54199"/>
                        <a14:foregroundMark x1="52246" y1="46875" x2="52246" y2="46875"/>
                        <a14:foregroundMark x1="52246" y1="40137" x2="52246" y2="40137"/>
                        <a14:foregroundMark x1="51074" y1="37402" x2="51074" y2="374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35" t="22400" r="14125" b="25419"/>
          <a:stretch/>
        </p:blipFill>
        <p:spPr bwMode="auto">
          <a:xfrm rot="16200000">
            <a:off x="10662334" y="5461975"/>
            <a:ext cx="1913206" cy="1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Hand Work - cuentos hechos a mano | Facebook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1785">
            <a:off x="7512555" y="2122665"/>
            <a:ext cx="3849615" cy="38496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00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69987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uaderno espiral amarillo">
            <a:extLst>
              <a:ext uri="{FF2B5EF4-FFF2-40B4-BE49-F238E27FC236}">
                <a16:creationId xmlns:a16="http://schemas.microsoft.com/office/drawing/2014/main" id="{85F91E15-D48D-4BA6-A69B-01700829B9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16594F1-E141-4AA5-B3A3-008C472AC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1761" y="1921900"/>
            <a:ext cx="3810000" cy="34861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193AE48-42DC-49B2-BB33-D2A1D2B3A0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0276" y="695939"/>
            <a:ext cx="5675363" cy="567536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9BECB32-49B0-4943-B424-507F25934E0D}"/>
              </a:ext>
            </a:extLst>
          </p:cNvPr>
          <p:cNvSpPr txBox="1"/>
          <p:nvPr/>
        </p:nvSpPr>
        <p:spPr>
          <a:xfrm>
            <a:off x="1233919" y="149900"/>
            <a:ext cx="7385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Black" panose="020B0A04020102020204" pitchFamily="34" charset="0"/>
              </a:rPr>
              <a:t>Leer cuento</a:t>
            </a:r>
          </a:p>
        </p:txBody>
      </p:sp>
    </p:spTree>
    <p:extLst>
      <p:ext uri="{BB962C8B-B14F-4D97-AF65-F5344CB8AC3E}">
        <p14:creationId xmlns:p14="http://schemas.microsoft.com/office/powerpoint/2010/main" val="1607654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9368015-1C2C-46F7-9CD3-F9792E218451}"/>
              </a:ext>
            </a:extLst>
          </p:cNvPr>
          <p:cNvSpPr/>
          <p:nvPr/>
        </p:nvSpPr>
        <p:spPr>
          <a:xfrm>
            <a:off x="5575601" y="5869974"/>
            <a:ext cx="4869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https://www.youtube.com/watch?v=gIKvaG0Pa10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6F0A5C6-02CF-48EC-A0FE-1E044C5B92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34" t="23756" r="39892" b="25012"/>
          <a:stretch/>
        </p:blipFill>
        <p:spPr>
          <a:xfrm>
            <a:off x="2980885" y="1274489"/>
            <a:ext cx="7792279" cy="4301988"/>
          </a:xfrm>
          <a:prstGeom prst="rect">
            <a:avLst/>
          </a:prstGeom>
        </p:spPr>
      </p:pic>
      <p:pic>
        <p:nvPicPr>
          <p:cNvPr id="4" name="Picture 4" descr="cuaderno espiral amarillo">
            <a:extLst>
              <a:ext uri="{FF2B5EF4-FFF2-40B4-BE49-F238E27FC236}">
                <a16:creationId xmlns:a16="http://schemas.microsoft.com/office/drawing/2014/main" id="{C231A63C-7D13-4BD8-B0DB-08D1DC2324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7F30ACE-5F26-4F81-84B5-573E07E6DBDF}"/>
              </a:ext>
            </a:extLst>
          </p:cNvPr>
          <p:cNvSpPr txBox="1"/>
          <p:nvPr/>
        </p:nvSpPr>
        <p:spPr>
          <a:xfrm rot="20474824">
            <a:off x="726868" y="-142105"/>
            <a:ext cx="7385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Black" panose="020B0A04020102020204" pitchFamily="34" charset="0"/>
              </a:rPr>
              <a:t>Observar leyenda</a:t>
            </a:r>
          </a:p>
        </p:txBody>
      </p:sp>
    </p:spTree>
    <p:extLst>
      <p:ext uri="{BB962C8B-B14F-4D97-AF65-F5344CB8AC3E}">
        <p14:creationId xmlns:p14="http://schemas.microsoft.com/office/powerpoint/2010/main" val="7544228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E26A1C7-EF3F-46F3-986D-A43707F49AD3}"/>
              </a:ext>
            </a:extLst>
          </p:cNvPr>
          <p:cNvSpPr/>
          <p:nvPr/>
        </p:nvSpPr>
        <p:spPr>
          <a:xfrm>
            <a:off x="3908523" y="5642977"/>
            <a:ext cx="4852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u="sng" dirty="0">
                <a:solidFill>
                  <a:srgbClr val="ED7D3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https://www.youtube.com/watch?v=LJxGezoR0zg</a:t>
            </a:r>
            <a:endParaRPr lang="es-MX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C059BB7-F858-4E21-9354-477FE3E4A9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09" t="24335" r="40652" b="23852"/>
          <a:stretch/>
        </p:blipFill>
        <p:spPr>
          <a:xfrm>
            <a:off x="2266121" y="728870"/>
            <a:ext cx="7858539" cy="4691269"/>
          </a:xfrm>
          <a:prstGeom prst="rect">
            <a:avLst/>
          </a:prstGeom>
        </p:spPr>
      </p:pic>
      <p:pic>
        <p:nvPicPr>
          <p:cNvPr id="4" name="Picture 4" descr="cuaderno espiral amarillo">
            <a:extLst>
              <a:ext uri="{FF2B5EF4-FFF2-40B4-BE49-F238E27FC236}">
                <a16:creationId xmlns:a16="http://schemas.microsoft.com/office/drawing/2014/main" id="{54DD555F-97B3-48C3-A982-01C107DEFB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A980491-EB66-4F54-8A7E-1D9865313FC4}"/>
              </a:ext>
            </a:extLst>
          </p:cNvPr>
          <p:cNvSpPr txBox="1"/>
          <p:nvPr/>
        </p:nvSpPr>
        <p:spPr>
          <a:xfrm rot="20474824">
            <a:off x="726868" y="-142105"/>
            <a:ext cx="7385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Black" panose="020B0A04020102020204" pitchFamily="34" charset="0"/>
              </a:rPr>
              <a:t>Observar fábula</a:t>
            </a:r>
          </a:p>
        </p:txBody>
      </p:sp>
    </p:spTree>
    <p:extLst>
      <p:ext uri="{BB962C8B-B14F-4D97-AF65-F5344CB8AC3E}">
        <p14:creationId xmlns:p14="http://schemas.microsoft.com/office/powerpoint/2010/main" val="2492708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Día De Muertos Red Day Of The Dead Mexico Background, Día De Muertos,  Mexico, Day Of The Dead Background Image for Free Downloa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04" y="-140677"/>
            <a:ext cx="113630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/>
          <p:cNvGrpSpPr/>
          <p:nvPr/>
        </p:nvGrpSpPr>
        <p:grpSpPr>
          <a:xfrm rot="20814445">
            <a:off x="1063130" y="3544359"/>
            <a:ext cx="2466145" cy="2628583"/>
            <a:chOff x="863207" y="4097522"/>
            <a:chExt cx="1769172" cy="2127871"/>
          </a:xfrm>
        </p:grpSpPr>
        <p:pic>
          <p:nvPicPr>
            <p:cNvPr id="14340" name="Picture 4" descr="CARRILLERA SENCILLA GRG | Papelería Dany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2000" b="89412" l="15522" r="82952">
                          <a14:foregroundMark x1="24682" y1="21412" x2="24682" y2="21412"/>
                          <a14:foregroundMark x1="24682" y1="20000" x2="78117" y2="81882"/>
                          <a14:foregroundMark x1="23664" y1="80471" x2="68957" y2="218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76" t="15207" r="17809" b="13553"/>
            <a:stretch/>
          </p:blipFill>
          <p:spPr bwMode="auto">
            <a:xfrm rot="20747957">
              <a:off x="1356442" y="5111765"/>
              <a:ext cx="1195753" cy="1113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38" name="Picture 2" descr="Imágenes de Sombrero Straw Hat | Vectores, fotos de stock y PSD gratuitos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37574" y1="39941" x2="37574" y2="39941"/>
                          <a14:foregroundMark x1="14793" y1="44379" x2="50592" y2="30178"/>
                          <a14:foregroundMark x1="30473" y1="51775" x2="83136" y2="47337"/>
                          <a14:foregroundMark x1="72189" y1="39349" x2="86982" y2="43787"/>
                          <a14:foregroundMark x1="50296" y1="17160" x2="71302" y2="42899"/>
                          <a14:foregroundMark x1="42899" y1="71006" x2="42899" y2="71006"/>
                          <a14:foregroundMark x1="39645" y1="71893" x2="39645" y2="71893"/>
                          <a14:foregroundMark x1="32840" y1="72189" x2="32840" y2="72189"/>
                          <a14:foregroundMark x1="34024" y1="73964" x2="34911" y2="74556"/>
                          <a14:foregroundMark x1="42308" y1="74556" x2="42308" y2="74556"/>
                          <a14:foregroundMark x1="44083" y1="70414" x2="44083" y2="70414"/>
                          <a14:foregroundMark x1="45858" y1="69231" x2="45858" y2="69231"/>
                          <a14:foregroundMark x1="45858" y1="67456" x2="45858" y2="67456"/>
                          <a14:foregroundMark x1="48817" y1="70414" x2="48817" y2="70414"/>
                          <a14:foregroundMark x1="52071" y1="69231" x2="52071" y2="69231"/>
                          <a14:foregroundMark x1="53254" y1="67751" x2="53254" y2="67751"/>
                          <a14:foregroundMark x1="53846" y1="67751" x2="64497" y2="7366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89498">
              <a:off x="863207" y="4097522"/>
              <a:ext cx="1769172" cy="1769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CuadroTexto 2"/>
          <p:cNvSpPr txBox="1"/>
          <p:nvPr/>
        </p:nvSpPr>
        <p:spPr>
          <a:xfrm>
            <a:off x="2718513" y="1730061"/>
            <a:ext cx="6752491" cy="10156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s-MX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Jueves</a:t>
            </a:r>
          </a:p>
        </p:txBody>
      </p:sp>
      <p:pic>
        <p:nvPicPr>
          <p:cNvPr id="7170" name="Picture 2" descr="margoookuhn: “I finally did some coco fanart, i loved this movie and those  skeleton boys so much !! … | Disney animation, Disney pixar movies, Disney  and dreamworks">
            <a:extLst>
              <a:ext uri="{FF2B5EF4-FFF2-40B4-BE49-F238E27FC236}">
                <a16:creationId xmlns:a16="http://schemas.microsoft.com/office/drawing/2014/main" id="{9469C206-3B31-4250-AE41-FBF972FDE49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262" y="2673432"/>
            <a:ext cx="6212317" cy="332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alloween death - GIF Animado | REYGIF">
            <a:extLst>
              <a:ext uri="{FF2B5EF4-FFF2-40B4-BE49-F238E27FC236}">
                <a16:creationId xmlns:a16="http://schemas.microsoft.com/office/drawing/2014/main" id="{94D97568-B830-42AF-9729-3BFADB67040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50" y="6003234"/>
            <a:ext cx="4572000" cy="77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5353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5365471-B1ED-4181-B4F8-89D715EFB30A}"/>
              </a:ext>
            </a:extLst>
          </p:cNvPr>
          <p:cNvSpPr/>
          <p:nvPr/>
        </p:nvSpPr>
        <p:spPr>
          <a:xfrm>
            <a:off x="3686077" y="5921273"/>
            <a:ext cx="4819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https://www.youtube.com/watch?v=z-Hht7hqX-k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BCD6CD8-ADA5-4D0A-8C6F-DA19C43973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82" t="23949" r="40109" b="24239"/>
          <a:stretch/>
        </p:blipFill>
        <p:spPr>
          <a:xfrm>
            <a:off x="2041821" y="567395"/>
            <a:ext cx="8108358" cy="5128591"/>
          </a:xfrm>
          <a:prstGeom prst="rect">
            <a:avLst/>
          </a:prstGeom>
        </p:spPr>
      </p:pic>
      <p:pic>
        <p:nvPicPr>
          <p:cNvPr id="4" name="Picture 2" descr="Pin on GIF">
            <a:extLst>
              <a:ext uri="{FF2B5EF4-FFF2-40B4-BE49-F238E27FC236}">
                <a16:creationId xmlns:a16="http://schemas.microsoft.com/office/drawing/2014/main" id="{6E8A1692-EE91-4417-84A6-9891993DCED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04" y="1613074"/>
            <a:ext cx="2781300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skeleton_playing_maracas_hg_clr.gif 279×350 pixels | Dia de muertos, Muerte">
            <a:extLst>
              <a:ext uri="{FF2B5EF4-FFF2-40B4-BE49-F238E27FC236}">
                <a16:creationId xmlns:a16="http://schemas.microsoft.com/office/drawing/2014/main" id="{22971237-BAA3-41BE-9E5F-AEBE29A5387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971" y="1885572"/>
            <a:ext cx="3127238" cy="392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uaderno espiral amarillo">
            <a:extLst>
              <a:ext uri="{FF2B5EF4-FFF2-40B4-BE49-F238E27FC236}">
                <a16:creationId xmlns:a16="http://schemas.microsoft.com/office/drawing/2014/main" id="{AFEB3F6E-9A58-4B98-8298-8E1F9F6627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935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3474721" y="253218"/>
            <a:ext cx="6161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Arial Black" panose="020B0A04020102020204" pitchFamily="34" charset="0"/>
              </a:rPr>
              <a:t>Video para desarrollar lenguaje oral, memoria visual y auditiva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AE59AEC-DB89-4F72-9749-A2C93EE00F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049" b="11900"/>
          <a:stretch/>
        </p:blipFill>
        <p:spPr>
          <a:xfrm>
            <a:off x="2699797" y="2582088"/>
            <a:ext cx="3855749" cy="3671294"/>
          </a:xfrm>
          <a:prstGeom prst="rect">
            <a:avLst/>
          </a:prstGeom>
        </p:spPr>
      </p:pic>
      <p:pic>
        <p:nvPicPr>
          <p:cNvPr id="6" name="Picture 2" descr="◇Cómics de Coco◇ - Especial: Parte 100 + Aviso | Animacion, Cómics, Pixar">
            <a:extLst>
              <a:ext uri="{FF2B5EF4-FFF2-40B4-BE49-F238E27FC236}">
                <a16:creationId xmlns:a16="http://schemas.microsoft.com/office/drawing/2014/main" id="{B971EDAE-54D7-46AB-8F49-98CECA90393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511" y="710140"/>
            <a:ext cx="4804980" cy="480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1B669D1-DE0F-4CF8-B27C-95DBCD7A9C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817" b="16558"/>
          <a:stretch/>
        </p:blipFill>
        <p:spPr>
          <a:xfrm>
            <a:off x="7176797" y="1535020"/>
            <a:ext cx="3855749" cy="3780926"/>
          </a:xfrm>
          <a:prstGeom prst="rect">
            <a:avLst/>
          </a:prstGeom>
        </p:spPr>
      </p:pic>
      <p:pic>
        <p:nvPicPr>
          <p:cNvPr id="7" name="Picture 6" descr="Catrina GIFs | Tenor">
            <a:extLst>
              <a:ext uri="{FF2B5EF4-FFF2-40B4-BE49-F238E27FC236}">
                <a16:creationId xmlns:a16="http://schemas.microsoft.com/office/drawing/2014/main" id="{E2C0C4D7-4207-4AE0-91D2-CBFDAB2A007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clrChange>
              <a:clrFrom>
                <a:srgbClr val="FEFFFE"/>
              </a:clrFrom>
              <a:clrTo>
                <a:srgbClr val="FE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671" y="3691520"/>
            <a:ext cx="3421967" cy="342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23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1055075" y="149899"/>
            <a:ext cx="10733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Arial Black" panose="020B0A04020102020204" pitchFamily="34" charset="0"/>
              </a:rPr>
              <a:t>Identificación y registro de vocales en textos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9880952-B852-4EC2-BC68-D10369E40E3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99" t="25364" r="39274" b="22567"/>
          <a:stretch/>
        </p:blipFill>
        <p:spPr>
          <a:xfrm>
            <a:off x="2808607" y="1640928"/>
            <a:ext cx="6574786" cy="356911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6C900CA-02AA-402F-B6D8-75B4B5E78F9C}"/>
              </a:ext>
            </a:extLst>
          </p:cNvPr>
          <p:cNvSpPr/>
          <p:nvPr/>
        </p:nvSpPr>
        <p:spPr>
          <a:xfrm>
            <a:off x="3921151" y="5746960"/>
            <a:ext cx="5001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https://www.youtube.com/watch?v=D-9KSSdRUbw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C5673F-3DD3-4B3D-84C4-9EB97C333CB1}"/>
              </a:ext>
            </a:extLst>
          </p:cNvPr>
          <p:cNvSpPr txBox="1"/>
          <p:nvPr/>
        </p:nvSpPr>
        <p:spPr>
          <a:xfrm rot="20474824">
            <a:off x="846137" y="149898"/>
            <a:ext cx="7385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Black" panose="020B0A04020102020204" pitchFamily="34" charset="0"/>
              </a:rPr>
              <a:t>Observar</a:t>
            </a:r>
          </a:p>
        </p:txBody>
      </p:sp>
    </p:spTree>
    <p:extLst>
      <p:ext uri="{BB962C8B-B14F-4D97-AF65-F5344CB8AC3E}">
        <p14:creationId xmlns:p14="http://schemas.microsoft.com/office/powerpoint/2010/main" val="3064223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47AD523-9DE2-4831-BE49-30DA394A463A}"/>
              </a:ext>
            </a:extLst>
          </p:cNvPr>
          <p:cNvSpPr/>
          <p:nvPr/>
        </p:nvSpPr>
        <p:spPr>
          <a:xfrm>
            <a:off x="3625580" y="5271916"/>
            <a:ext cx="4940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https://www.youtube.com/watch?v=hKQ44eZNgoI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688E602-B01D-4ED8-BA27-F3D0763BA8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09" t="24529" r="40543" b="22910"/>
          <a:stretch/>
        </p:blipFill>
        <p:spPr>
          <a:xfrm>
            <a:off x="1862526" y="556592"/>
            <a:ext cx="7533265" cy="429370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D089E47-A0DC-4BBD-A26D-AB03C197EC63}"/>
              </a:ext>
            </a:extLst>
          </p:cNvPr>
          <p:cNvSpPr txBox="1"/>
          <p:nvPr/>
        </p:nvSpPr>
        <p:spPr>
          <a:xfrm rot="20474824">
            <a:off x="726868" y="-539682"/>
            <a:ext cx="7385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Black" panose="020B0A04020102020204" pitchFamily="34" charset="0"/>
              </a:rPr>
              <a:t>Observar </a:t>
            </a:r>
          </a:p>
        </p:txBody>
      </p:sp>
      <p:pic>
        <p:nvPicPr>
          <p:cNvPr id="5" name="Picture 4" descr="cuaderno espiral amarillo">
            <a:extLst>
              <a:ext uri="{FF2B5EF4-FFF2-40B4-BE49-F238E27FC236}">
                <a16:creationId xmlns:a16="http://schemas.microsoft.com/office/drawing/2014/main" id="{EC676C12-789F-430E-8A68-2044724599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5E9AF71-2051-4E12-88A4-DB707AEA33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1305" y="4035416"/>
            <a:ext cx="3056215" cy="28423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6168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2CF450A-B7E0-4BAE-A777-63A3803E69D4}"/>
              </a:ext>
            </a:extLst>
          </p:cNvPr>
          <p:cNvSpPr/>
          <p:nvPr/>
        </p:nvSpPr>
        <p:spPr>
          <a:xfrm>
            <a:off x="5842340" y="6093551"/>
            <a:ext cx="5066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https://www.youtube.com/watch?v=DCNh0spUFpw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61653AB-2D8E-4BED-AA17-1A3D712D1B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87" t="24142" r="46630" b="23658"/>
          <a:stretch/>
        </p:blipFill>
        <p:spPr>
          <a:xfrm>
            <a:off x="4647982" y="636103"/>
            <a:ext cx="6682627" cy="4929809"/>
          </a:xfrm>
          <a:prstGeom prst="rect">
            <a:avLst/>
          </a:prstGeom>
        </p:spPr>
      </p:pic>
      <p:pic>
        <p:nvPicPr>
          <p:cNvPr id="5" name="Picture 4" descr="cuaderno espiral amarillo">
            <a:extLst>
              <a:ext uri="{FF2B5EF4-FFF2-40B4-BE49-F238E27FC236}">
                <a16:creationId xmlns:a16="http://schemas.microsoft.com/office/drawing/2014/main" id="{3DE14E54-BEAD-4AF9-A45B-11D6046FB9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Agenda “Día de Muertos y Fieles Difuntos” en Oaxaca | Diario Marca">
            <a:extLst>
              <a:ext uri="{FF2B5EF4-FFF2-40B4-BE49-F238E27FC236}">
                <a16:creationId xmlns:a16="http://schemas.microsoft.com/office/drawing/2014/main" id="{94B71017-C2F2-492F-BAEE-FA53E8685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78" y="1820520"/>
            <a:ext cx="5715000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E1A39D1-078B-49C9-9455-0FC229D1241E}"/>
              </a:ext>
            </a:extLst>
          </p:cNvPr>
          <p:cNvSpPr txBox="1"/>
          <p:nvPr/>
        </p:nvSpPr>
        <p:spPr>
          <a:xfrm rot="20474824">
            <a:off x="726868" y="-539682"/>
            <a:ext cx="7385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Black" panose="020B0A04020102020204" pitchFamily="34" charset="0"/>
              </a:rPr>
              <a:t>Observar </a:t>
            </a:r>
          </a:p>
        </p:txBody>
      </p:sp>
    </p:spTree>
    <p:extLst>
      <p:ext uri="{BB962C8B-B14F-4D97-AF65-F5344CB8AC3E}">
        <p14:creationId xmlns:p14="http://schemas.microsoft.com/office/powerpoint/2010/main" val="1963195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 la izquierda o a la derecha? Podrás cambiar la dirección de los emojis">
            <a:extLst>
              <a:ext uri="{FF2B5EF4-FFF2-40B4-BE49-F238E27FC236}">
                <a16:creationId xmlns:a16="http://schemas.microsoft.com/office/drawing/2014/main" id="{93E2ACBE-DF9F-4276-A372-5642B8CB41C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89" y="178387"/>
            <a:ext cx="3566491" cy="356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Foto e imagen de stock sin derechos de Niño Enfocado Con Figura De  Escultura De">
            <a:extLst>
              <a:ext uri="{FF2B5EF4-FFF2-40B4-BE49-F238E27FC236}">
                <a16:creationId xmlns:a16="http://schemas.microsoft.com/office/drawing/2014/main" id="{4027BD68-177E-4974-BA8D-BCB2236D2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761" y="3426825"/>
            <a:ext cx="4872038" cy="32527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36949FD-F1EF-4315-A749-D8CC27A9D2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652" t="17956" r="47935" b="7902"/>
          <a:stretch/>
        </p:blipFill>
        <p:spPr>
          <a:xfrm>
            <a:off x="8098732" y="178387"/>
            <a:ext cx="3829879" cy="5082210"/>
          </a:xfrm>
          <a:prstGeom prst="rect">
            <a:avLst/>
          </a:prstGeom>
        </p:spPr>
      </p:pic>
      <p:pic>
        <p:nvPicPr>
          <p:cNvPr id="6150" name="Picture 6" descr="B-PORTFOLIO FORMACIÓN ONLINE: #CDigital_INTEF UNIDAD 3 PROPUESTAS PARA  DESARROLLO COMPETENCIA DIGITAL">
            <a:extLst>
              <a:ext uri="{FF2B5EF4-FFF2-40B4-BE49-F238E27FC236}">
                <a16:creationId xmlns:a16="http://schemas.microsoft.com/office/drawing/2014/main" id="{9C268D21-DB82-4169-8FD3-93945605F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23" y="3212306"/>
            <a:ext cx="2617304" cy="21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105,294 Numero Dos Imágenes y Fotos - 123RF">
            <a:extLst>
              <a:ext uri="{FF2B5EF4-FFF2-40B4-BE49-F238E27FC236}">
                <a16:creationId xmlns:a16="http://schemas.microsoft.com/office/drawing/2014/main" id="{D3AE7A21-A6BF-4E17-BCEB-82D6DF2E0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525" y="5367131"/>
            <a:ext cx="1939373" cy="129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numero-3 - Marcas Vitales">
            <a:extLst>
              <a:ext uri="{FF2B5EF4-FFF2-40B4-BE49-F238E27FC236}">
                <a16:creationId xmlns:a16="http://schemas.microsoft.com/office/drawing/2014/main" id="{62FDF75E-1303-49A1-948C-EB3848B8C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6490" y="4641367"/>
            <a:ext cx="1185080" cy="171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2FC7BE0-1B97-4EE2-B19A-6D7988FA1E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5914" y="369974"/>
            <a:ext cx="4015409" cy="284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345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22F4E6C-895E-4B62-9E1C-D732FE8B0B96}"/>
              </a:ext>
            </a:extLst>
          </p:cNvPr>
          <p:cNvSpPr/>
          <p:nvPr/>
        </p:nvSpPr>
        <p:spPr>
          <a:xfrm>
            <a:off x="5461348" y="6159813"/>
            <a:ext cx="49534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https://www.youtube.com/watch?v=b7m68XkyLz8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EF8AF4B-F3D1-4E47-A1D7-50D84E5909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87" t="24335" r="46630" b="22692"/>
          <a:stretch/>
        </p:blipFill>
        <p:spPr>
          <a:xfrm>
            <a:off x="4361320" y="980456"/>
            <a:ext cx="6531966" cy="4890052"/>
          </a:xfrm>
          <a:prstGeom prst="rect">
            <a:avLst/>
          </a:prstGeom>
        </p:spPr>
      </p:pic>
      <p:pic>
        <p:nvPicPr>
          <p:cNvPr id="4" name="Picture 4" descr="cuaderno espiral amarillo">
            <a:extLst>
              <a:ext uri="{FF2B5EF4-FFF2-40B4-BE49-F238E27FC236}">
                <a16:creationId xmlns:a16="http://schemas.microsoft.com/office/drawing/2014/main" id="{57A1FF30-7870-4B76-93D7-96DF2AB523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Agenda “Día de Muertos y Fieles Difuntos” en Oaxaca | Diario Marca">
            <a:extLst>
              <a:ext uri="{FF2B5EF4-FFF2-40B4-BE49-F238E27FC236}">
                <a16:creationId xmlns:a16="http://schemas.microsoft.com/office/drawing/2014/main" id="{D2873287-A585-438F-93AC-2DEB2225B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78" y="1820520"/>
            <a:ext cx="4235726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809764F-AFA7-48C6-8573-FDA44B372333}"/>
              </a:ext>
            </a:extLst>
          </p:cNvPr>
          <p:cNvSpPr txBox="1"/>
          <p:nvPr/>
        </p:nvSpPr>
        <p:spPr>
          <a:xfrm rot="20474824">
            <a:off x="794883" y="-127783"/>
            <a:ext cx="4823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Black" panose="020B0A04020102020204" pitchFamily="34" charset="0"/>
              </a:rPr>
              <a:t>Observar </a:t>
            </a:r>
          </a:p>
        </p:txBody>
      </p:sp>
    </p:spTree>
    <p:extLst>
      <p:ext uri="{BB962C8B-B14F-4D97-AF65-F5344CB8AC3E}">
        <p14:creationId xmlns:p14="http://schemas.microsoft.com/office/powerpoint/2010/main" val="512911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5F8C149-AF4F-4A82-BCED-80D73B3858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05" t="16772" r="48695" b="9763"/>
          <a:stretch/>
        </p:blipFill>
        <p:spPr>
          <a:xfrm>
            <a:off x="8271011" y="418582"/>
            <a:ext cx="3657600" cy="5035826"/>
          </a:xfrm>
          <a:prstGeom prst="rect">
            <a:avLst/>
          </a:prstGeom>
        </p:spPr>
      </p:pic>
      <p:pic>
        <p:nvPicPr>
          <p:cNvPr id="3" name="Picture 2" descr="A la izquierda o a la derecha? Podrás cambiar la dirección de los emojis">
            <a:extLst>
              <a:ext uri="{FF2B5EF4-FFF2-40B4-BE49-F238E27FC236}">
                <a16:creationId xmlns:a16="http://schemas.microsoft.com/office/drawing/2014/main" id="{A120A676-236E-4033-B77F-A377589E9FD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89" y="178387"/>
            <a:ext cx="3566491" cy="356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Foto e imagen de stock sin derechos de Niño Enfocado Con Figura De  Escultura De">
            <a:extLst>
              <a:ext uri="{FF2B5EF4-FFF2-40B4-BE49-F238E27FC236}">
                <a16:creationId xmlns:a16="http://schemas.microsoft.com/office/drawing/2014/main" id="{B6068438-1CEB-4F2D-8FE6-91467BAC5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400" y="3407258"/>
            <a:ext cx="4872038" cy="32527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B-PORTFOLIO FORMACIÓN ONLINE: #CDigital_INTEF UNIDAD 3 PROPUESTAS PARA  DESARROLLO COMPETENCIA DIGITAL">
            <a:extLst>
              <a:ext uri="{FF2B5EF4-FFF2-40B4-BE49-F238E27FC236}">
                <a16:creationId xmlns:a16="http://schemas.microsoft.com/office/drawing/2014/main" id="{43F8D52D-5A30-49B0-8155-421944821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23" y="3212306"/>
            <a:ext cx="2617304" cy="21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105,294 Numero Dos Imágenes y Fotos - 123RF">
            <a:extLst>
              <a:ext uri="{FF2B5EF4-FFF2-40B4-BE49-F238E27FC236}">
                <a16:creationId xmlns:a16="http://schemas.microsoft.com/office/drawing/2014/main" id="{80CDF965-DA5F-498F-8692-69872EF46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525" y="5367131"/>
            <a:ext cx="1939373" cy="129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numero-3 - Marcas Vitales">
            <a:extLst>
              <a:ext uri="{FF2B5EF4-FFF2-40B4-BE49-F238E27FC236}">
                <a16:creationId xmlns:a16="http://schemas.microsoft.com/office/drawing/2014/main" id="{F041D6F0-83DE-46B2-8838-F4326D29E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6490" y="4641367"/>
            <a:ext cx="1185080" cy="171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7D99758-B127-474B-9D1F-8D98A11293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0029" y="197954"/>
            <a:ext cx="4015409" cy="284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430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1055075" y="149899"/>
            <a:ext cx="10733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Arial Black" panose="020B0A04020102020204" pitchFamily="34" charset="0"/>
              </a:rPr>
              <a:t>JUEGO DE LA RULETA SONIDOS INICIALES 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1284101" y="886265"/>
            <a:ext cx="10275598" cy="5765864"/>
            <a:chOff x="261104" y="0"/>
            <a:chExt cx="11671836" cy="6722468"/>
          </a:xfrm>
        </p:grpSpPr>
        <p:sp>
          <p:nvSpPr>
            <p:cNvPr id="6" name="Flecha derecha 5"/>
            <p:cNvSpPr/>
            <p:nvPr/>
          </p:nvSpPr>
          <p:spPr>
            <a:xfrm>
              <a:off x="1946213" y="2601859"/>
              <a:ext cx="1750423" cy="88827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BOTON"/>
            <p:cNvSpPr/>
            <p:nvPr/>
          </p:nvSpPr>
          <p:spPr>
            <a:xfrm>
              <a:off x="261104" y="207633"/>
              <a:ext cx="1787001" cy="1782859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A JUGAR</a:t>
              </a:r>
            </a:p>
          </p:txBody>
        </p:sp>
        <p:sp>
          <p:nvSpPr>
            <p:cNvPr id="8" name="Rectángulo 7"/>
            <p:cNvSpPr/>
            <p:nvPr/>
          </p:nvSpPr>
          <p:spPr>
            <a:xfrm>
              <a:off x="5132654" y="6291394"/>
              <a:ext cx="2984013" cy="4310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Trapecio 8"/>
            <p:cNvSpPr/>
            <p:nvPr/>
          </p:nvSpPr>
          <p:spPr>
            <a:xfrm>
              <a:off x="5896852" y="5481976"/>
              <a:ext cx="1383497" cy="809897"/>
            </a:xfrm>
            <a:prstGeom prst="trapezoid">
              <a:avLst/>
            </a:prstGeom>
            <a:solidFill>
              <a:srgbClr val="99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grpSp>
          <p:nvGrpSpPr>
            <p:cNvPr id="10" name="RULETA"/>
            <p:cNvGrpSpPr/>
            <p:nvPr/>
          </p:nvGrpSpPr>
          <p:grpSpPr>
            <a:xfrm>
              <a:off x="2099277" y="0"/>
              <a:ext cx="9069465" cy="5755341"/>
              <a:chOff x="2259721" y="219938"/>
              <a:chExt cx="8371975" cy="5340176"/>
            </a:xfrm>
            <a:effectLst>
              <a:glow rad="609600">
                <a:schemeClr val="accent4">
                  <a:satMod val="175000"/>
                  <a:alpha val="39000"/>
                </a:schemeClr>
              </a:glow>
            </a:effectLst>
          </p:grpSpPr>
          <p:pic>
            <p:nvPicPr>
              <p:cNvPr id="12" name="Imagen 1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59721" y="219938"/>
                <a:ext cx="8371975" cy="5340176"/>
              </a:xfrm>
              <a:prstGeom prst="rect">
                <a:avLst/>
              </a:prstGeom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chemeClr val="bg1"/>
                </a:contourClr>
              </a:sp3d>
            </p:spPr>
          </p:pic>
          <p:sp>
            <p:nvSpPr>
              <p:cNvPr id="13" name="CuadroTexto 12"/>
              <p:cNvSpPr txBox="1"/>
              <p:nvPr/>
            </p:nvSpPr>
            <p:spPr>
              <a:xfrm>
                <a:off x="5195567" y="958849"/>
                <a:ext cx="569675" cy="1028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6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  <a:hlinkClick r:id="rId5" action="ppaction://hlinksldjump"/>
                  </a:rPr>
                  <a:t>e</a:t>
                </a:r>
                <a:endParaRPr lang="es-MX" sz="6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endParaRPr>
              </a:p>
            </p:txBody>
          </p:sp>
          <p:sp>
            <p:nvSpPr>
              <p:cNvPr id="14" name="CuadroTexto 13"/>
              <p:cNvSpPr txBox="1"/>
              <p:nvPr/>
            </p:nvSpPr>
            <p:spPr>
              <a:xfrm>
                <a:off x="7078938" y="1031130"/>
                <a:ext cx="569675" cy="1028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6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  <a:hlinkClick r:id="rId6" action="ppaction://hlinksldjump"/>
                  </a:rPr>
                  <a:t>i</a:t>
                </a:r>
                <a:endParaRPr lang="es-MX" sz="6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CuadroTexto 14"/>
              <p:cNvSpPr txBox="1"/>
              <p:nvPr/>
            </p:nvSpPr>
            <p:spPr>
              <a:xfrm>
                <a:off x="4490140" y="2634110"/>
                <a:ext cx="569675" cy="1028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6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  <a:hlinkClick r:id="rId7" action="ppaction://hlinksldjump"/>
                  </a:rPr>
                  <a:t>a</a:t>
                </a:r>
                <a:endParaRPr lang="es-MX" sz="6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endParaRPr>
              </a:p>
            </p:txBody>
          </p:sp>
          <p:sp>
            <p:nvSpPr>
              <p:cNvPr id="16" name="CuadroTexto 15"/>
              <p:cNvSpPr txBox="1"/>
              <p:nvPr/>
            </p:nvSpPr>
            <p:spPr>
              <a:xfrm>
                <a:off x="6160871" y="3712956"/>
                <a:ext cx="569675" cy="1028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6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anose="030F0702030302020204" pitchFamily="66" charset="0"/>
                    <a:hlinkClick r:id="rId8" action="ppaction://hlinksldjump"/>
                  </a:rPr>
                  <a:t>u</a:t>
                </a:r>
                <a:endParaRPr lang="es-MX" sz="6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endParaRPr>
              </a:p>
            </p:txBody>
          </p:sp>
          <p:sp>
            <p:nvSpPr>
              <p:cNvPr id="17" name="CuadroTexto 16"/>
              <p:cNvSpPr txBox="1"/>
              <p:nvPr/>
            </p:nvSpPr>
            <p:spPr>
              <a:xfrm>
                <a:off x="7648613" y="2672653"/>
                <a:ext cx="569675" cy="1028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6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  <a:hlinkClick r:id="rId9" action="ppaction://hlinksldjump"/>
                  </a:rPr>
                  <a:t>o</a:t>
                </a:r>
                <a:endParaRPr lang="es-MX" sz="6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11" name="Rectángulo 10">
              <a:hlinkClick r:id="rId10" action="ppaction://hlinksldjump"/>
            </p:cNvPr>
            <p:cNvSpPr/>
            <p:nvPr/>
          </p:nvSpPr>
          <p:spPr>
            <a:xfrm>
              <a:off x="9640389" y="4872575"/>
              <a:ext cx="2292551" cy="1281184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FIN DEL JUEGO</a:t>
              </a:r>
            </a:p>
          </p:txBody>
        </p:sp>
      </p:grpSp>
      <p:sp>
        <p:nvSpPr>
          <p:cNvPr id="18" name="CuadroTexto 17"/>
          <p:cNvSpPr txBox="1"/>
          <p:nvPr/>
        </p:nvSpPr>
        <p:spPr>
          <a:xfrm>
            <a:off x="1106046" y="6078296"/>
            <a:ext cx="3516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Presentación Power Point recursos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B6C206A-5443-4ED2-9B86-F5043974C396}"/>
              </a:ext>
            </a:extLst>
          </p:cNvPr>
          <p:cNvSpPr txBox="1"/>
          <p:nvPr/>
        </p:nvSpPr>
        <p:spPr>
          <a:xfrm rot="21036801">
            <a:off x="804992" y="466042"/>
            <a:ext cx="2849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Cierre: </a:t>
            </a:r>
          </a:p>
        </p:txBody>
      </p:sp>
    </p:spTree>
    <p:extLst>
      <p:ext uri="{BB962C8B-B14F-4D97-AF65-F5344CB8AC3E}">
        <p14:creationId xmlns:p14="http://schemas.microsoft.com/office/powerpoint/2010/main" val="4103068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1055075" y="149899"/>
            <a:ext cx="10733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Arial Black" panose="020B0A04020102020204" pitchFamily="34" charset="0"/>
              </a:rPr>
              <a:t>Asociar las letras que sean iguales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D6F2D6D-84EF-4730-9774-A270BA782D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5865" y="973392"/>
            <a:ext cx="6443038" cy="5884608"/>
          </a:xfrm>
          <a:prstGeom prst="rect">
            <a:avLst/>
          </a:prstGeom>
        </p:spPr>
      </p:pic>
      <p:pic>
        <p:nvPicPr>
          <p:cNvPr id="10242" name="Picture 2" descr="Catrina Vectores, Iconos, Gráficos y Fondos para Descargar Gratis">
            <a:extLst>
              <a:ext uri="{FF2B5EF4-FFF2-40B4-BE49-F238E27FC236}">
                <a16:creationId xmlns:a16="http://schemas.microsoft.com/office/drawing/2014/main" id="{10CE0690-1770-4CF1-AF93-52F0F5FEE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8903" y="1854611"/>
            <a:ext cx="2163097" cy="5003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Icono Del Vector Del Hueso De Perro Icono Blanco Del Vector En Fondo Azul  Hueso De Kawaii Car?cter Lindo Stock de ilustración - Ilustración de  objeto, historieta: 146371800">
            <a:extLst>
              <a:ext uri="{FF2B5EF4-FFF2-40B4-BE49-F238E27FC236}">
                <a16:creationId xmlns:a16="http://schemas.microsoft.com/office/drawing/2014/main" id="{71B3472D-D586-46ED-B0FC-B8768D1047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3" t="33978" r="8136" b="32043"/>
          <a:stretch/>
        </p:blipFill>
        <p:spPr bwMode="auto">
          <a:xfrm>
            <a:off x="743651" y="6211943"/>
            <a:ext cx="4425622" cy="72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cono Del Vector Del Hueso De Perro Icono Blanco Del Vector En Fondo Azul  Hueso De Kawaii Car?cter Lindo Stock de ilustración - Ilustración de  objeto, historieta: 146371800">
            <a:extLst>
              <a:ext uri="{FF2B5EF4-FFF2-40B4-BE49-F238E27FC236}">
                <a16:creationId xmlns:a16="http://schemas.microsoft.com/office/drawing/2014/main" id="{262B7D26-5BE9-4882-A782-196FEA71B0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3" t="33978" r="8136" b="32043"/>
          <a:stretch/>
        </p:blipFill>
        <p:spPr bwMode="auto">
          <a:xfrm>
            <a:off x="682360" y="5656392"/>
            <a:ext cx="4633458" cy="483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cono Del Vector Del Hueso De Perro Icono Blanco Del Vector En Fondo Azul  Hueso De Kawaii Car?cter Lindo Stock de ilustración - Ilustración de  objeto, historieta: 146371800">
            <a:extLst>
              <a:ext uri="{FF2B5EF4-FFF2-40B4-BE49-F238E27FC236}">
                <a16:creationId xmlns:a16="http://schemas.microsoft.com/office/drawing/2014/main" id="{46E75B56-FA98-4DB2-A141-3A56EA7388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3" t="33978" r="8136" b="32043"/>
          <a:stretch/>
        </p:blipFill>
        <p:spPr bwMode="auto">
          <a:xfrm>
            <a:off x="1055075" y="2314280"/>
            <a:ext cx="4633459" cy="483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cono Del Vector Del Hueso De Perro Icono Blanco Del Vector En Fondo Azul  Hueso De Kawaii Car?cter Lindo Stock de ilustración - Ilustración de  objeto, historieta: 146371800">
            <a:extLst>
              <a:ext uri="{FF2B5EF4-FFF2-40B4-BE49-F238E27FC236}">
                <a16:creationId xmlns:a16="http://schemas.microsoft.com/office/drawing/2014/main" id="{F5C8D43A-D431-42DA-8EBB-5E37CDBC7B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3" t="33978" r="8136" b="32043"/>
          <a:stretch/>
        </p:blipFill>
        <p:spPr bwMode="auto">
          <a:xfrm>
            <a:off x="1055075" y="1592095"/>
            <a:ext cx="4633459" cy="483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cono Del Vector Del Hueso De Perro Icono Blanco Del Vector En Fondo Azul  Hueso De Kawaii Car?cter Lindo Stock de ilustración - Ilustración de  objeto, historieta: 146371800">
            <a:extLst>
              <a:ext uri="{FF2B5EF4-FFF2-40B4-BE49-F238E27FC236}">
                <a16:creationId xmlns:a16="http://schemas.microsoft.com/office/drawing/2014/main" id="{4FA783FE-70B6-43E1-A641-5DB04530EF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3" t="33978" r="8136" b="32043"/>
          <a:stretch/>
        </p:blipFill>
        <p:spPr bwMode="auto">
          <a:xfrm>
            <a:off x="1012838" y="973392"/>
            <a:ext cx="4633458" cy="483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215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953174" y="80890"/>
          <a:ext cx="11044228" cy="616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4228">
                  <a:extLst>
                    <a:ext uri="{9D8B030D-6E8A-4147-A177-3AD203B41FA5}">
                      <a16:colId xmlns:a16="http://schemas.microsoft.com/office/drawing/2014/main" val="45637962"/>
                    </a:ext>
                  </a:extLst>
                </a:gridCol>
              </a:tblGrid>
              <a:tr h="1233736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187611"/>
                  </a:ext>
                </a:extLst>
              </a:tr>
              <a:tr h="1233736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0311064"/>
                  </a:ext>
                </a:extLst>
              </a:tr>
              <a:tr h="1233736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0741643"/>
                  </a:ext>
                </a:extLst>
              </a:tr>
              <a:tr h="1233736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1855658"/>
                  </a:ext>
                </a:extLst>
              </a:tr>
              <a:tr h="1233736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776367"/>
                  </a:ext>
                </a:extLst>
              </a:tr>
            </a:tbl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559" r="89706">
                        <a14:foregroundMark x1="24265" y1="4711" x2="24265" y2="4711"/>
                        <a14:foregroundMark x1="29412" y1="3180" x2="29412" y2="3180"/>
                        <a14:foregroundMark x1="39706" y1="24028" x2="39706" y2="24028"/>
                        <a14:foregroundMark x1="55147" y1="24499" x2="55147" y2="24499"/>
                        <a14:foregroundMark x1="41176" y1="32627" x2="41176" y2="32627"/>
                        <a14:foregroundMark x1="38235" y1="49234" x2="38235" y2="49234"/>
                        <a14:foregroundMark x1="44853" y1="44405" x2="44853" y2="44405"/>
                        <a14:foregroundMark x1="38235" y1="69140" x2="38235" y2="69140"/>
                        <a14:foregroundMark x1="58824" y1="96820" x2="58824" y2="96820"/>
                        <a14:backgroundMark x1="14706" y1="14016" x2="85294" y2="14016"/>
                        <a14:backgroundMark x1="19118" y1="16961" x2="87500" y2="16961"/>
                        <a14:backgroundMark x1="14706" y1="21084" x2="83824" y2="20141"/>
                        <a14:backgroundMark x1="16176" y1="36514" x2="85294" y2="36749"/>
                        <a14:backgroundMark x1="17647" y1="40989" x2="85294" y2="39929"/>
                        <a14:backgroundMark x1="17647" y1="58775" x2="83824" y2="58775"/>
                        <a14:backgroundMark x1="22794" y1="63015" x2="82353" y2="61955"/>
                        <a14:backgroundMark x1="19118" y1="81625" x2="90441" y2="811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92656" y="323557"/>
            <a:ext cx="829128" cy="5584874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7437629" y="166620"/>
            <a:ext cx="804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b="1" dirty="0">
                <a:latin typeface="Century Gothic" panose="020B0502020202020204" pitchFamily="34" charset="0"/>
              </a:rPr>
              <a:t>A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437629" y="1303538"/>
            <a:ext cx="6655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200" b="1" dirty="0">
                <a:latin typeface="Century Gothic" panose="020B0502020202020204" pitchFamily="34" charset="0"/>
              </a:rPr>
              <a:t>E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7437629" y="2572624"/>
            <a:ext cx="6896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200" b="1" dirty="0">
                <a:latin typeface="Comic Sans MS" panose="030F0702030302020204" pitchFamily="66" charset="0"/>
              </a:rPr>
              <a:t>I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437629" y="3778931"/>
            <a:ext cx="6992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200" b="1" dirty="0">
                <a:latin typeface="212 Baby Girl" pitchFamily="50" charset="0"/>
              </a:rPr>
              <a:t>O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7394347" y="4978628"/>
            <a:ext cx="7761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200" b="1" dirty="0">
                <a:latin typeface="Century Gothic" panose="020B0502020202020204" pitchFamily="34" charset="0"/>
              </a:rPr>
              <a:t>U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1636002" y="6273267"/>
            <a:ext cx="9678572" cy="440607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Recorta del periódico o revistas las vocales y pégalas en el lugar que corresponden. </a:t>
            </a:r>
          </a:p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Repite el ejercicio en tu cuaderno.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1539746" y="6322361"/>
            <a:ext cx="333386" cy="3135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8932" tIns="14467" rIns="28932" bIns="144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</p:txBody>
      </p:sp>
      <p:pic>
        <p:nvPicPr>
          <p:cNvPr id="15" name="Picture 4" descr="cuaderno espiral amarill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C691C60-8A01-4D68-B615-E4273690F3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09" y="4354134"/>
            <a:ext cx="1606234" cy="2460347"/>
          </a:xfrm>
          <a:prstGeom prst="rect">
            <a:avLst/>
          </a:prstGeom>
        </p:spPr>
      </p:pic>
      <p:pic>
        <p:nvPicPr>
          <p:cNvPr id="17" name="Picture 2" descr="Owlkids Mr. Pritt Craft Contest">
            <a:extLst>
              <a:ext uri="{FF2B5EF4-FFF2-40B4-BE49-F238E27FC236}">
                <a16:creationId xmlns:a16="http://schemas.microsoft.com/office/drawing/2014/main" id="{944F0BB4-C730-4487-B5E7-F2B19E03A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1990" y="4642047"/>
            <a:ext cx="2096024" cy="218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33C5631-960C-448E-B376-6B8E5A59CB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1854" y="0"/>
            <a:ext cx="942636" cy="127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88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A4425FB-1404-417E-AD64-3BF573C88B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423" b="9856"/>
          <a:stretch/>
        </p:blipFill>
        <p:spPr>
          <a:xfrm rot="16200000">
            <a:off x="4593998" y="-612059"/>
            <a:ext cx="5560392" cy="808211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B068D4E-C9D2-43D0-9288-CC5DCFE89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0623"/>
            <a:ext cx="2922639" cy="4476750"/>
          </a:xfrm>
          <a:prstGeom prst="rect">
            <a:avLst/>
          </a:prstGeom>
        </p:spPr>
      </p:pic>
      <p:pic>
        <p:nvPicPr>
          <p:cNvPr id="12290" name="Picture 2" descr="Owlkids Mr. Pritt Craft Contest">
            <a:extLst>
              <a:ext uri="{FF2B5EF4-FFF2-40B4-BE49-F238E27FC236}">
                <a16:creationId xmlns:a16="http://schemas.microsoft.com/office/drawing/2014/main" id="{6BE80A4D-45CA-4C19-8678-20964324F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0851" y="2231278"/>
            <a:ext cx="3813841" cy="397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3215F43-9220-4855-9AE9-093229C002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2762" y="648802"/>
            <a:ext cx="1715183" cy="231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305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allinas GIFs - Get the best GIF on GIPHY">
            <a:extLst>
              <a:ext uri="{FF2B5EF4-FFF2-40B4-BE49-F238E27FC236}">
                <a16:creationId xmlns:a16="http://schemas.microsoft.com/office/drawing/2014/main" id="{B11F24FF-22AF-47DD-8BFA-81701C0EE73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131" y="534070"/>
            <a:ext cx="4826411" cy="5789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Vrolijk Pasen Kuiken GIF - Vrolijk Pasen Kuiken Kuikentje - Descubre &amp;amp;  Comparte GIFs">
            <a:extLst>
              <a:ext uri="{FF2B5EF4-FFF2-40B4-BE49-F238E27FC236}">
                <a16:creationId xmlns:a16="http://schemas.microsoft.com/office/drawing/2014/main" id="{F6509D66-0D32-41B4-9D2E-4298BCD653A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901" y="1580480"/>
            <a:ext cx="4743450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59D1280-7753-4CE6-A9D7-9222C12003B2}"/>
              </a:ext>
            </a:extLst>
          </p:cNvPr>
          <p:cNvSpPr txBox="1"/>
          <p:nvPr/>
        </p:nvSpPr>
        <p:spPr>
          <a:xfrm rot="21025703">
            <a:off x="-92766" y="247535"/>
            <a:ext cx="3008243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/>
              <a:t>Observar y dialogar ¿qué son?</a:t>
            </a:r>
          </a:p>
        </p:txBody>
      </p:sp>
    </p:spTree>
    <p:extLst>
      <p:ext uri="{BB962C8B-B14F-4D97-AF65-F5344CB8AC3E}">
        <p14:creationId xmlns:p14="http://schemas.microsoft.com/office/powerpoint/2010/main" val="2061142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NICIO | elbronco">
            <a:extLst>
              <a:ext uri="{FF2B5EF4-FFF2-40B4-BE49-F238E27FC236}">
                <a16:creationId xmlns:a16="http://schemas.microsoft.com/office/drawing/2014/main" id="{032958B5-3BEB-4931-8F4F-46DE781B44C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71" y="1627237"/>
            <a:ext cx="6432668" cy="480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Ponx GIFs - Get the best GIF on GIPHY">
            <a:extLst>
              <a:ext uri="{FF2B5EF4-FFF2-40B4-BE49-F238E27FC236}">
                <a16:creationId xmlns:a16="http://schemas.microsoft.com/office/drawing/2014/main" id="{E1B9E3AC-0B4A-4BA8-A6F6-ABCDECB1716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329" y="1143000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556ABD8-65C4-4070-8776-931046CDB245}"/>
              </a:ext>
            </a:extLst>
          </p:cNvPr>
          <p:cNvSpPr txBox="1"/>
          <p:nvPr/>
        </p:nvSpPr>
        <p:spPr>
          <a:xfrm rot="21025703">
            <a:off x="-92766" y="247535"/>
            <a:ext cx="3008243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/>
              <a:t>Observar y dialogar ¿qué son?</a:t>
            </a:r>
          </a:p>
        </p:txBody>
      </p:sp>
    </p:spTree>
    <p:extLst>
      <p:ext uri="{BB962C8B-B14F-4D97-AF65-F5344CB8AC3E}">
        <p14:creationId xmlns:p14="http://schemas.microsoft.com/office/powerpoint/2010/main" val="3398010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ow Vaca - GIF Animado | REYGIF">
            <a:extLst>
              <a:ext uri="{FF2B5EF4-FFF2-40B4-BE49-F238E27FC236}">
                <a16:creationId xmlns:a16="http://schemas.microsoft.com/office/drawing/2014/main" id="{1A3C636E-EF9B-436B-AA7A-E32BE278033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2836" y="933756"/>
            <a:ext cx="5864944" cy="540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Becerro mutante con supuesta cara humana aterra a internautas | La Neta  Noticias">
            <a:extLst>
              <a:ext uri="{FF2B5EF4-FFF2-40B4-BE49-F238E27FC236}">
                <a16:creationId xmlns:a16="http://schemas.microsoft.com/office/drawing/2014/main" id="{7B4E145A-E415-44E3-9303-F5261B7C7B8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164" y="1553189"/>
            <a:ext cx="4572000" cy="405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683A597-E10C-40CF-99DA-3761B23493B5}"/>
              </a:ext>
            </a:extLst>
          </p:cNvPr>
          <p:cNvSpPr txBox="1"/>
          <p:nvPr/>
        </p:nvSpPr>
        <p:spPr>
          <a:xfrm rot="21025703">
            <a:off x="-92766" y="247535"/>
            <a:ext cx="3008243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/>
              <a:t>Observar y dialogar ¿qué son?</a:t>
            </a:r>
          </a:p>
        </p:txBody>
      </p:sp>
    </p:spTree>
    <p:extLst>
      <p:ext uri="{BB962C8B-B14F-4D97-AF65-F5344CB8AC3E}">
        <p14:creationId xmlns:p14="http://schemas.microsoft.com/office/powerpoint/2010/main" val="3582238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ibujos animados de Señora elegante, Gifs de Señora elegante">
            <a:extLst>
              <a:ext uri="{FF2B5EF4-FFF2-40B4-BE49-F238E27FC236}">
                <a16:creationId xmlns:a16="http://schemas.microsoft.com/office/drawing/2014/main" id="{F854E173-7DDD-42CC-AF05-9A44A5017E7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9983" y="658990"/>
            <a:ext cx="6231759" cy="574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Niña bonita GIF - Descargar &amp;amp; Compartir en PHONEKY">
            <a:extLst>
              <a:ext uri="{FF2B5EF4-FFF2-40B4-BE49-F238E27FC236}">
                <a16:creationId xmlns:a16="http://schemas.microsoft.com/office/drawing/2014/main" id="{D0BC0DB6-9E76-4760-A5F8-A507F862563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369" y="555815"/>
            <a:ext cx="4507631" cy="574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4F77762-0D66-473E-AC1B-B38933BA83C3}"/>
              </a:ext>
            </a:extLst>
          </p:cNvPr>
          <p:cNvSpPr txBox="1"/>
          <p:nvPr/>
        </p:nvSpPr>
        <p:spPr>
          <a:xfrm rot="21025703">
            <a:off x="-92766" y="247535"/>
            <a:ext cx="3008243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/>
              <a:t>Observar y dialogar ¿qué son?</a:t>
            </a:r>
          </a:p>
        </p:txBody>
      </p:sp>
    </p:spTree>
    <p:extLst>
      <p:ext uri="{BB962C8B-B14F-4D97-AF65-F5344CB8AC3E}">
        <p14:creationId xmlns:p14="http://schemas.microsoft.com/office/powerpoint/2010/main" val="2890708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1" t="7107" r="769" b="7882"/>
          <a:stretch/>
        </p:blipFill>
        <p:spPr>
          <a:xfrm>
            <a:off x="1111348" y="182881"/>
            <a:ext cx="10663310" cy="57536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ángulo 7"/>
          <p:cNvSpPr/>
          <p:nvPr/>
        </p:nvSpPr>
        <p:spPr>
          <a:xfrm>
            <a:off x="11441272" y="6057417"/>
            <a:ext cx="333386" cy="3135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8932" tIns="14467" rIns="28932" bIns="144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1111349" y="6214201"/>
            <a:ext cx="10100602" cy="440607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OBSERVACIÓN, ASOCIACIÓN Y EXPRESIÓN ORAL</a:t>
            </a:r>
          </a:p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1. Unir con una línea las figuras que corresponden. 2. Promover conversaciones relativas a las parejas integradas por madre y la hija.</a:t>
            </a:r>
          </a:p>
        </p:txBody>
      </p:sp>
      <p:pic>
        <p:nvPicPr>
          <p:cNvPr id="10" name="Picture 4" descr="cuaderno espiral amarill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223DE8A-29DE-4983-8DE8-F97306950E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81660" y="-374236"/>
            <a:ext cx="2095712" cy="23634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86385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Día De Muertos Red Day Of The Dead Mexico Background, Día De Muertos,  Mexico, Day Of The Dead Background Image for Free Downloa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04" y="-54090"/>
            <a:ext cx="113630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/>
          <p:cNvGrpSpPr/>
          <p:nvPr/>
        </p:nvGrpSpPr>
        <p:grpSpPr>
          <a:xfrm rot="20814445">
            <a:off x="1063130" y="3544359"/>
            <a:ext cx="2466145" cy="2628583"/>
            <a:chOff x="863207" y="4097522"/>
            <a:chExt cx="1769172" cy="2127871"/>
          </a:xfrm>
        </p:grpSpPr>
        <p:pic>
          <p:nvPicPr>
            <p:cNvPr id="14340" name="Picture 4" descr="CARRILLERA SENCILLA GRG | Papelería Dany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2000" b="89412" l="15522" r="82952">
                          <a14:foregroundMark x1="24682" y1="21412" x2="24682" y2="21412"/>
                          <a14:foregroundMark x1="24682" y1="20000" x2="78117" y2="81882"/>
                          <a14:foregroundMark x1="23664" y1="80471" x2="68957" y2="218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76" t="15207" r="17809" b="13553"/>
            <a:stretch/>
          </p:blipFill>
          <p:spPr bwMode="auto">
            <a:xfrm rot="20747957">
              <a:off x="1356442" y="5111765"/>
              <a:ext cx="1195753" cy="1113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38" name="Picture 2" descr="Imágenes de Sombrero Straw Hat | Vectores, fotos de stock y PSD gratuitos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37574" y1="39941" x2="37574" y2="39941"/>
                          <a14:foregroundMark x1="14793" y1="44379" x2="50592" y2="30178"/>
                          <a14:foregroundMark x1="30473" y1="51775" x2="83136" y2="47337"/>
                          <a14:foregroundMark x1="72189" y1="39349" x2="86982" y2="43787"/>
                          <a14:foregroundMark x1="50296" y1="17160" x2="71302" y2="42899"/>
                          <a14:foregroundMark x1="42899" y1="71006" x2="42899" y2="71006"/>
                          <a14:foregroundMark x1="39645" y1="71893" x2="39645" y2="71893"/>
                          <a14:foregroundMark x1="32840" y1="72189" x2="32840" y2="72189"/>
                          <a14:foregroundMark x1="34024" y1="73964" x2="34911" y2="74556"/>
                          <a14:foregroundMark x1="42308" y1="74556" x2="42308" y2="74556"/>
                          <a14:foregroundMark x1="44083" y1="70414" x2="44083" y2="70414"/>
                          <a14:foregroundMark x1="45858" y1="69231" x2="45858" y2="69231"/>
                          <a14:foregroundMark x1="45858" y1="67456" x2="45858" y2="67456"/>
                          <a14:foregroundMark x1="48817" y1="70414" x2="48817" y2="70414"/>
                          <a14:foregroundMark x1="52071" y1="69231" x2="52071" y2="69231"/>
                          <a14:foregroundMark x1="53254" y1="67751" x2="53254" y2="67751"/>
                          <a14:foregroundMark x1="53846" y1="67751" x2="64497" y2="7366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89498">
              <a:off x="863207" y="4097522"/>
              <a:ext cx="1769172" cy="1769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CuadroTexto 2"/>
          <p:cNvSpPr txBox="1"/>
          <p:nvPr/>
        </p:nvSpPr>
        <p:spPr>
          <a:xfrm>
            <a:off x="2793725" y="1801214"/>
            <a:ext cx="6752491" cy="10156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s-MX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Viernes</a:t>
            </a:r>
          </a:p>
        </p:txBody>
      </p:sp>
      <p:pic>
        <p:nvPicPr>
          <p:cNvPr id="9" name="Picture 2" descr="halloween death - GIF Animado | REYGIF">
            <a:extLst>
              <a:ext uri="{FF2B5EF4-FFF2-40B4-BE49-F238E27FC236}">
                <a16:creationId xmlns:a16="http://schemas.microsoft.com/office/drawing/2014/main" id="{3D61A4E3-D2AF-4E28-B96D-778F0E32728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748" y="3817864"/>
            <a:ext cx="7175409" cy="268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9457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3474721" y="253218"/>
            <a:ext cx="616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Arial Black" panose="020B0A04020102020204" pitchFamily="34" charset="0"/>
              </a:rPr>
              <a:t>Video Activación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7F16C51-B578-4691-A60D-86C193488028}"/>
              </a:ext>
            </a:extLst>
          </p:cNvPr>
          <p:cNvSpPr/>
          <p:nvPr/>
        </p:nvSpPr>
        <p:spPr>
          <a:xfrm>
            <a:off x="4649300" y="5775499"/>
            <a:ext cx="4987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https://www.youtube.com/watch?v=YXi2iMq8HDU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F8783A-5BFC-47E0-BF36-73A0E88574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09" t="24166" r="39782" b="24021"/>
          <a:stretch/>
        </p:blipFill>
        <p:spPr>
          <a:xfrm>
            <a:off x="2847832" y="1073426"/>
            <a:ext cx="7634637" cy="4227444"/>
          </a:xfrm>
          <a:prstGeom prst="rect">
            <a:avLst/>
          </a:prstGeom>
        </p:spPr>
      </p:pic>
      <p:pic>
        <p:nvPicPr>
          <p:cNvPr id="1026" name="Picture 2" descr="Pin on GIF">
            <a:extLst>
              <a:ext uri="{FF2B5EF4-FFF2-40B4-BE49-F238E27FC236}">
                <a16:creationId xmlns:a16="http://schemas.microsoft.com/office/drawing/2014/main" id="{775F86E7-5A3D-4577-A02A-7651209EF54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04" y="1613074"/>
            <a:ext cx="2781300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skeleton_playing_maracas_hg_clr.gif 279×350 pixels | Dia de muertos, Muerte">
            <a:extLst>
              <a:ext uri="{FF2B5EF4-FFF2-40B4-BE49-F238E27FC236}">
                <a16:creationId xmlns:a16="http://schemas.microsoft.com/office/drawing/2014/main" id="{9EE1B6EE-4153-4FC8-A2DB-6AD0FB108BC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762" y="1377812"/>
            <a:ext cx="3127238" cy="392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30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uaderno espiral amaril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945F914-E04B-4343-B5EC-536AD42B6B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339" y="372139"/>
            <a:ext cx="6505036" cy="62804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9366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310D1F9-C9C4-4692-8EEC-EDD269E2AAE6}"/>
              </a:ext>
            </a:extLst>
          </p:cNvPr>
          <p:cNvSpPr/>
          <p:nvPr/>
        </p:nvSpPr>
        <p:spPr>
          <a:xfrm>
            <a:off x="4481178" y="6080300"/>
            <a:ext cx="48994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https://www.youtube.com/watch?v=MLt9BL4j1B4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BBA4718-5DB9-4F59-A948-60BD79ECDD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26" t="24142" r="40000" b="22885"/>
          <a:stretch/>
        </p:blipFill>
        <p:spPr>
          <a:xfrm>
            <a:off x="3233530" y="997226"/>
            <a:ext cx="7195931" cy="4863548"/>
          </a:xfrm>
          <a:prstGeom prst="rect">
            <a:avLst/>
          </a:prstGeom>
        </p:spPr>
      </p:pic>
      <p:pic>
        <p:nvPicPr>
          <p:cNvPr id="4" name="Picture 4" descr="cuaderno espiral amarillo">
            <a:extLst>
              <a:ext uri="{FF2B5EF4-FFF2-40B4-BE49-F238E27FC236}">
                <a16:creationId xmlns:a16="http://schemas.microsoft.com/office/drawing/2014/main" id="{A6D6C888-CAD4-45C2-BA44-CD0F61790A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octubre 2020 – Página 10">
            <a:extLst>
              <a:ext uri="{FF2B5EF4-FFF2-40B4-BE49-F238E27FC236}">
                <a16:creationId xmlns:a16="http://schemas.microsoft.com/office/drawing/2014/main" id="{3585111E-7C47-4040-98D7-7F79827748C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478" y="2269231"/>
            <a:ext cx="4057650" cy="313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277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7"/>
          <a:stretch/>
        </p:blipFill>
        <p:spPr>
          <a:xfrm>
            <a:off x="1035439" y="102003"/>
            <a:ext cx="10682948" cy="62319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1958336" y="6270472"/>
            <a:ext cx="8215532" cy="440607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Experiencia de autocuidado siguiendo un orden y cubrir así sus necesidades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1385001" y="6401040"/>
            <a:ext cx="333386" cy="3135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8932" tIns="14467" rIns="28932" bIns="144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</a:p>
        </p:txBody>
      </p:sp>
      <p:pic>
        <p:nvPicPr>
          <p:cNvPr id="10" name="Picture 4" descr="cuaderno espiral amarill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923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9C9AD6F-BD29-4CAC-B9E1-5A15314DF0D5}"/>
              </a:ext>
            </a:extLst>
          </p:cNvPr>
          <p:cNvSpPr/>
          <p:nvPr/>
        </p:nvSpPr>
        <p:spPr>
          <a:xfrm>
            <a:off x="6096000" y="6288157"/>
            <a:ext cx="4903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https://www.youtube.com/watch?v=QrK1LcdyFHc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D0DED21-F78E-444F-BFD5-399014CF19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09" t="24142" r="39674" b="23272"/>
          <a:stretch/>
        </p:blipFill>
        <p:spPr>
          <a:xfrm>
            <a:off x="4263318" y="569843"/>
            <a:ext cx="7494104" cy="5287617"/>
          </a:xfrm>
          <a:prstGeom prst="rect">
            <a:avLst/>
          </a:prstGeom>
        </p:spPr>
      </p:pic>
      <p:pic>
        <p:nvPicPr>
          <p:cNvPr id="4" name="Picture 4" descr="cuaderno espiral amarillo">
            <a:extLst>
              <a:ext uri="{FF2B5EF4-FFF2-40B4-BE49-F238E27FC236}">
                <a16:creationId xmlns:a16="http://schemas.microsoft.com/office/drawing/2014/main" id="{21DE52E2-69B2-44D9-9CD2-785DD7A287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-296511" y="-140677"/>
            <a:ext cx="1125415" cy="71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Agenda “Día de Muertos y Fieles Difuntos” en Oaxaca | Diario Marca">
            <a:extLst>
              <a:ext uri="{FF2B5EF4-FFF2-40B4-BE49-F238E27FC236}">
                <a16:creationId xmlns:a16="http://schemas.microsoft.com/office/drawing/2014/main" id="{5B2E9FA3-19B2-4C11-8146-132B890AB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78" y="1820520"/>
            <a:ext cx="3851413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0A1FA89-3883-414E-A51A-41654CB85448}"/>
              </a:ext>
            </a:extLst>
          </p:cNvPr>
          <p:cNvSpPr txBox="1"/>
          <p:nvPr/>
        </p:nvSpPr>
        <p:spPr>
          <a:xfrm rot="20474824">
            <a:off x="726868" y="-539682"/>
            <a:ext cx="7385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Black" panose="020B0A04020102020204" pitchFamily="34" charset="0"/>
              </a:rPr>
              <a:t>Observar </a:t>
            </a:r>
          </a:p>
        </p:txBody>
      </p:sp>
    </p:spTree>
    <p:extLst>
      <p:ext uri="{BB962C8B-B14F-4D97-AF65-F5344CB8AC3E}">
        <p14:creationId xmlns:p14="http://schemas.microsoft.com/office/powerpoint/2010/main" val="597671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 izquierda o a la derecha? Podrás cambiar la dirección de los emojis">
            <a:extLst>
              <a:ext uri="{FF2B5EF4-FFF2-40B4-BE49-F238E27FC236}">
                <a16:creationId xmlns:a16="http://schemas.microsoft.com/office/drawing/2014/main" id="{A120A676-236E-4033-B77F-A377589E9FD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89" y="178387"/>
            <a:ext cx="3566491" cy="356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Foto e imagen de stock sin derechos de Niño Enfocado Con Figura De  Escultura De">
            <a:extLst>
              <a:ext uri="{FF2B5EF4-FFF2-40B4-BE49-F238E27FC236}">
                <a16:creationId xmlns:a16="http://schemas.microsoft.com/office/drawing/2014/main" id="{B6068438-1CEB-4F2D-8FE6-91467BAC5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400" y="3407258"/>
            <a:ext cx="4872038" cy="32527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B-PORTFOLIO FORMACIÓN ONLINE: #CDigital_INTEF UNIDAD 3 PROPUESTAS PARA  DESARROLLO COMPETENCIA DIGITAL">
            <a:extLst>
              <a:ext uri="{FF2B5EF4-FFF2-40B4-BE49-F238E27FC236}">
                <a16:creationId xmlns:a16="http://schemas.microsoft.com/office/drawing/2014/main" id="{43F8D52D-5A30-49B0-8155-421944821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23" y="3212306"/>
            <a:ext cx="2617304" cy="21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105,294 Numero Dos Imágenes y Fotos - 123RF">
            <a:extLst>
              <a:ext uri="{FF2B5EF4-FFF2-40B4-BE49-F238E27FC236}">
                <a16:creationId xmlns:a16="http://schemas.microsoft.com/office/drawing/2014/main" id="{80CDF965-DA5F-498F-8692-69872EF46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525" y="5367131"/>
            <a:ext cx="1939373" cy="129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EDF1719-8213-41FE-B379-60F60E3AB90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413" t="18148" r="48582" b="5872"/>
          <a:stretch/>
        </p:blipFill>
        <p:spPr>
          <a:xfrm>
            <a:off x="8384898" y="205719"/>
            <a:ext cx="3658174" cy="5208105"/>
          </a:xfrm>
          <a:prstGeom prst="rect">
            <a:avLst/>
          </a:prstGeom>
        </p:spPr>
      </p:pic>
      <p:pic>
        <p:nvPicPr>
          <p:cNvPr id="7" name="Picture 10" descr="numero-3 - Marcas Vitales">
            <a:extLst>
              <a:ext uri="{FF2B5EF4-FFF2-40B4-BE49-F238E27FC236}">
                <a16:creationId xmlns:a16="http://schemas.microsoft.com/office/drawing/2014/main" id="{F041D6F0-83DE-46B2-8838-F4326D29E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6490" y="4641367"/>
            <a:ext cx="1185080" cy="171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FE13109-F3F8-4EB6-AE18-2FEF253042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8295" y="369974"/>
            <a:ext cx="4015409" cy="284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937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0B3E7B7-1989-4B38-B32A-33331A674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8B0B0A0F-A971-473C-A65E-CE978C8D3BFF}"/>
              </a:ext>
            </a:extLst>
          </p:cNvPr>
          <p:cNvSpPr/>
          <p:nvPr/>
        </p:nvSpPr>
        <p:spPr>
          <a:xfrm rot="1927998">
            <a:off x="-238539" y="3233532"/>
            <a:ext cx="2902226" cy="14047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Jugar el #1 si le alcanza el tiempo puedo jugar los demás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A152F3-1963-4D13-B743-953CA13C0EF3}"/>
              </a:ext>
            </a:extLst>
          </p:cNvPr>
          <p:cNvSpPr txBox="1"/>
          <p:nvPr/>
        </p:nvSpPr>
        <p:spPr>
          <a:xfrm>
            <a:off x="4457364" y="1378227"/>
            <a:ext cx="2849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Cierre: </a:t>
            </a:r>
          </a:p>
        </p:txBody>
      </p:sp>
    </p:spTree>
    <p:extLst>
      <p:ext uri="{BB962C8B-B14F-4D97-AF65-F5344CB8AC3E}">
        <p14:creationId xmlns:p14="http://schemas.microsoft.com/office/powerpoint/2010/main" val="3162054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1089</TotalTime>
  <Words>439</Words>
  <Application>Microsoft Office PowerPoint</Application>
  <PresentationFormat>Panorámica</PresentationFormat>
  <Paragraphs>80</Paragraphs>
  <Slides>49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49</vt:i4>
      </vt:variant>
    </vt:vector>
  </HeadingPairs>
  <TitlesOfParts>
    <vt:vector size="58" baseType="lpstr">
      <vt:lpstr>212 Baby Girl</vt:lpstr>
      <vt:lpstr>Arial</vt:lpstr>
      <vt:lpstr>Arial Black</vt:lpstr>
      <vt:lpstr>Calibri</vt:lpstr>
      <vt:lpstr>Calibri Light</vt:lpstr>
      <vt:lpstr>Century Gothic</vt:lpstr>
      <vt:lpstr>Comic Sans MS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M.E. Adriana González González</dc:creator>
  <cp:lastModifiedBy>Marina Villarreal</cp:lastModifiedBy>
  <cp:revision>91</cp:revision>
  <dcterms:created xsi:type="dcterms:W3CDTF">2021-09-27T18:53:38Z</dcterms:created>
  <dcterms:modified xsi:type="dcterms:W3CDTF">2021-10-19T22:48:11Z</dcterms:modified>
</cp:coreProperties>
</file>